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5"/>
  </p:notesMasterIdLst>
  <p:sldIdLst>
    <p:sldId id="256" r:id="rId5"/>
    <p:sldId id="258" r:id="rId6"/>
    <p:sldId id="257"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6" r:id="rId21"/>
    <p:sldId id="272" r:id="rId22"/>
    <p:sldId id="274" r:id="rId23"/>
    <p:sldId id="275"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48ED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9DE2BB4-00BC-4DEB-BE0C-4E95CD4F891C}" v="1" dt="2024-10-07T01:47:13.79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987" autoAdjust="0"/>
    <p:restoredTop sz="94660"/>
  </p:normalViewPr>
  <p:slideViewPr>
    <p:cSldViewPr snapToGrid="0">
      <p:cViewPr varScale="1">
        <p:scale>
          <a:sx n="115" d="100"/>
          <a:sy n="115" d="100"/>
        </p:scale>
        <p:origin x="686" y="72"/>
      </p:cViewPr>
      <p:guideLst/>
    </p:cSldViewPr>
  </p:slideViewPr>
  <p:notesTextViewPr>
    <p:cViewPr>
      <p:scale>
        <a:sx n="1" d="1"/>
        <a:sy n="1" d="1"/>
      </p:scale>
      <p:origin x="0" y="0"/>
    </p:cViewPr>
  </p:notesTextViewPr>
  <p:sorterViewPr>
    <p:cViewPr>
      <p:scale>
        <a:sx n="100" d="100"/>
        <a:sy n="100" d="100"/>
      </p:scale>
      <p:origin x="0" y="-293"/>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ick Milan" userId="68fd6831-e121-40ef-ad67-c42538451c5f" providerId="ADAL" clId="{C9DE2BB4-00BC-4DEB-BE0C-4E95CD4F891C}"/>
    <pc:docChg chg="custSel addSld delSld modSld">
      <pc:chgData name="Nick Milan" userId="68fd6831-e121-40ef-ad67-c42538451c5f" providerId="ADAL" clId="{C9DE2BB4-00BC-4DEB-BE0C-4E95CD4F891C}" dt="2024-10-07T01:47:21.902" v="5" actId="47"/>
      <pc:docMkLst>
        <pc:docMk/>
      </pc:docMkLst>
      <pc:sldChg chg="addSp delSp modSp del mod">
        <pc:chgData name="Nick Milan" userId="68fd6831-e121-40ef-ad67-c42538451c5f" providerId="ADAL" clId="{C9DE2BB4-00BC-4DEB-BE0C-4E95CD4F891C}" dt="2024-10-07T01:47:21.902" v="5" actId="47"/>
        <pc:sldMkLst>
          <pc:docMk/>
          <pc:sldMk cId="2617719611" sldId="273"/>
        </pc:sldMkLst>
        <pc:picChg chg="add mod">
          <ac:chgData name="Nick Milan" userId="68fd6831-e121-40ef-ad67-c42538451c5f" providerId="ADAL" clId="{C9DE2BB4-00BC-4DEB-BE0C-4E95CD4F891C}" dt="2024-10-07T01:45:08.718" v="3" actId="1076"/>
          <ac:picMkLst>
            <pc:docMk/>
            <pc:sldMk cId="2617719611" sldId="273"/>
            <ac:picMk id="5" creationId="{F0CC0045-FD09-9A0E-2245-C51C2F322F12}"/>
          </ac:picMkLst>
        </pc:picChg>
        <pc:picChg chg="del">
          <ac:chgData name="Nick Milan" userId="68fd6831-e121-40ef-ad67-c42538451c5f" providerId="ADAL" clId="{C9DE2BB4-00BC-4DEB-BE0C-4E95CD4F891C}" dt="2024-10-07T01:45:01.690" v="0" actId="478"/>
          <ac:picMkLst>
            <pc:docMk/>
            <pc:sldMk cId="2617719611" sldId="273"/>
            <ac:picMk id="16" creationId="{F92E1EDF-CDC4-2052-ACC6-4F0249D51F8D}"/>
          </ac:picMkLst>
        </pc:picChg>
      </pc:sldChg>
      <pc:sldChg chg="add modTransition">
        <pc:chgData name="Nick Milan" userId="68fd6831-e121-40ef-ad67-c42538451c5f" providerId="ADAL" clId="{C9DE2BB4-00BC-4DEB-BE0C-4E95CD4F891C}" dt="2024-10-07T01:47:13.791" v="4"/>
        <pc:sldMkLst>
          <pc:docMk/>
          <pc:sldMk cId="1237342953" sldId="276"/>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ampungan Hea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D"/>
          </a:p>
        </p:txBody>
      </p:sp>
      <p:sp>
        <p:nvSpPr>
          <p:cNvPr id="3" name="Tampungan Tanggal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CC1E2C8-E07D-42C7-8D66-67D211617E8D}" type="datetimeFigureOut">
              <a:rPr lang="en-ID" smtClean="0"/>
              <a:t>07/10/2024</a:t>
            </a:fld>
            <a:endParaRPr lang="en-ID"/>
          </a:p>
        </p:txBody>
      </p:sp>
      <p:sp>
        <p:nvSpPr>
          <p:cNvPr id="4" name="Tampungan Gambar Sli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D"/>
          </a:p>
        </p:txBody>
      </p:sp>
      <p:sp>
        <p:nvSpPr>
          <p:cNvPr id="5" name="Tampungan Catatan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d-ID"/>
              <a:t>Klik untuk edit gaya teks Master</a:t>
            </a:r>
          </a:p>
          <a:p>
            <a:pPr lvl="1"/>
            <a:r>
              <a:rPr lang="id-ID"/>
              <a:t>Tingkat kedua</a:t>
            </a:r>
          </a:p>
          <a:p>
            <a:pPr lvl="2"/>
            <a:r>
              <a:rPr lang="id-ID"/>
              <a:t>Tingkat ketiga</a:t>
            </a:r>
          </a:p>
          <a:p>
            <a:pPr lvl="3"/>
            <a:r>
              <a:rPr lang="id-ID"/>
              <a:t>Tingkat keempat</a:t>
            </a:r>
          </a:p>
          <a:p>
            <a:pPr lvl="4"/>
            <a:r>
              <a:rPr lang="id-ID"/>
              <a:t>Tingkat kelima</a:t>
            </a:r>
            <a:endParaRPr lang="en-ID"/>
          </a:p>
        </p:txBody>
      </p:sp>
      <p:sp>
        <p:nvSpPr>
          <p:cNvPr id="6" name="Tampungan Ka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D"/>
          </a:p>
        </p:txBody>
      </p:sp>
      <p:sp>
        <p:nvSpPr>
          <p:cNvPr id="7" name="Tampungan Nomor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ABA4B13-6A2D-4E10-90B1-41F6B61EC72F}" type="slidenum">
              <a:rPr lang="en-ID" smtClean="0"/>
              <a:t>‹#›</a:t>
            </a:fld>
            <a:endParaRPr lang="en-ID"/>
          </a:p>
        </p:txBody>
      </p:sp>
    </p:spTree>
    <p:extLst>
      <p:ext uri="{BB962C8B-B14F-4D97-AF65-F5344CB8AC3E}">
        <p14:creationId xmlns:p14="http://schemas.microsoft.com/office/powerpoint/2010/main" val="31559411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ampungan Gambar Slide 1"/>
          <p:cNvSpPr>
            <a:spLocks noGrp="1" noRot="1" noChangeAspect="1"/>
          </p:cNvSpPr>
          <p:nvPr>
            <p:ph type="sldImg"/>
          </p:nvPr>
        </p:nvSpPr>
        <p:spPr/>
      </p:sp>
      <p:sp>
        <p:nvSpPr>
          <p:cNvPr id="3" name="Tampungan Catatan 2"/>
          <p:cNvSpPr>
            <a:spLocks noGrp="1"/>
          </p:cNvSpPr>
          <p:nvPr>
            <p:ph type="body" idx="1"/>
          </p:nvPr>
        </p:nvSpPr>
        <p:spPr/>
        <p:txBody>
          <a:bodyPr/>
          <a:lstStyle/>
          <a:p>
            <a:endParaRPr lang="en-ID" dirty="0"/>
          </a:p>
        </p:txBody>
      </p:sp>
      <p:sp>
        <p:nvSpPr>
          <p:cNvPr id="4" name="Tampungan Nomor Slide 3"/>
          <p:cNvSpPr>
            <a:spLocks noGrp="1"/>
          </p:cNvSpPr>
          <p:nvPr>
            <p:ph type="sldNum" sz="quarter" idx="5"/>
          </p:nvPr>
        </p:nvSpPr>
        <p:spPr/>
        <p:txBody>
          <a:bodyPr/>
          <a:lstStyle/>
          <a:p>
            <a:fld id="{6ABA4B13-6A2D-4E10-90B1-41F6B61EC72F}" type="slidenum">
              <a:rPr lang="en-ID" smtClean="0"/>
              <a:t>18</a:t>
            </a:fld>
            <a:endParaRPr lang="en-ID"/>
          </a:p>
        </p:txBody>
      </p:sp>
    </p:spTree>
    <p:extLst>
      <p:ext uri="{BB962C8B-B14F-4D97-AF65-F5344CB8AC3E}">
        <p14:creationId xmlns:p14="http://schemas.microsoft.com/office/powerpoint/2010/main" val="38583665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ampungan Gambar Slide 1"/>
          <p:cNvSpPr>
            <a:spLocks noGrp="1" noRot="1" noChangeAspect="1"/>
          </p:cNvSpPr>
          <p:nvPr>
            <p:ph type="sldImg"/>
          </p:nvPr>
        </p:nvSpPr>
        <p:spPr/>
      </p:sp>
      <p:sp>
        <p:nvSpPr>
          <p:cNvPr id="3" name="Tampungan Catatan 2"/>
          <p:cNvSpPr>
            <a:spLocks noGrp="1"/>
          </p:cNvSpPr>
          <p:nvPr>
            <p:ph type="body" idx="1"/>
          </p:nvPr>
        </p:nvSpPr>
        <p:spPr/>
        <p:txBody>
          <a:bodyPr/>
          <a:lstStyle/>
          <a:p>
            <a:endParaRPr lang="en-ID" dirty="0"/>
          </a:p>
        </p:txBody>
      </p:sp>
      <p:sp>
        <p:nvSpPr>
          <p:cNvPr id="4" name="Tampungan Nomor Slide 3"/>
          <p:cNvSpPr>
            <a:spLocks noGrp="1"/>
          </p:cNvSpPr>
          <p:nvPr>
            <p:ph type="sldNum" sz="quarter" idx="5"/>
          </p:nvPr>
        </p:nvSpPr>
        <p:spPr/>
        <p:txBody>
          <a:bodyPr/>
          <a:lstStyle/>
          <a:p>
            <a:fld id="{6ABA4B13-6A2D-4E10-90B1-41F6B61EC72F}" type="slidenum">
              <a:rPr lang="en-ID" smtClean="0"/>
              <a:t>19</a:t>
            </a:fld>
            <a:endParaRPr lang="en-ID"/>
          </a:p>
        </p:txBody>
      </p:sp>
    </p:spTree>
    <p:extLst>
      <p:ext uri="{BB962C8B-B14F-4D97-AF65-F5344CB8AC3E}">
        <p14:creationId xmlns:p14="http://schemas.microsoft.com/office/powerpoint/2010/main" val="7229262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ampungan Gambar Slide 1"/>
          <p:cNvSpPr>
            <a:spLocks noGrp="1" noRot="1" noChangeAspect="1"/>
          </p:cNvSpPr>
          <p:nvPr>
            <p:ph type="sldImg"/>
          </p:nvPr>
        </p:nvSpPr>
        <p:spPr/>
      </p:sp>
      <p:sp>
        <p:nvSpPr>
          <p:cNvPr id="3" name="Tampungan Catatan 2"/>
          <p:cNvSpPr>
            <a:spLocks noGrp="1"/>
          </p:cNvSpPr>
          <p:nvPr>
            <p:ph type="body" idx="1"/>
          </p:nvPr>
        </p:nvSpPr>
        <p:spPr/>
        <p:txBody>
          <a:bodyPr/>
          <a:lstStyle/>
          <a:p>
            <a:endParaRPr lang="en-ID" dirty="0"/>
          </a:p>
        </p:txBody>
      </p:sp>
      <p:sp>
        <p:nvSpPr>
          <p:cNvPr id="4" name="Tampungan Nomor Slide 3"/>
          <p:cNvSpPr>
            <a:spLocks noGrp="1"/>
          </p:cNvSpPr>
          <p:nvPr>
            <p:ph type="sldNum" sz="quarter" idx="5"/>
          </p:nvPr>
        </p:nvSpPr>
        <p:spPr/>
        <p:txBody>
          <a:bodyPr/>
          <a:lstStyle/>
          <a:p>
            <a:fld id="{6ABA4B13-6A2D-4E10-90B1-41F6B61EC72F}" type="slidenum">
              <a:rPr lang="en-ID" smtClean="0"/>
              <a:t>20</a:t>
            </a:fld>
            <a:endParaRPr lang="en-ID"/>
          </a:p>
        </p:txBody>
      </p:sp>
    </p:spTree>
    <p:extLst>
      <p:ext uri="{BB962C8B-B14F-4D97-AF65-F5344CB8AC3E}">
        <p14:creationId xmlns:p14="http://schemas.microsoft.com/office/powerpoint/2010/main" val="4698304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Judul">
    <p:spTree>
      <p:nvGrpSpPr>
        <p:cNvPr id="1" name=""/>
        <p:cNvGrpSpPr/>
        <p:nvPr/>
      </p:nvGrpSpPr>
      <p:grpSpPr>
        <a:xfrm>
          <a:off x="0" y="0"/>
          <a:ext cx="0" cy="0"/>
          <a:chOff x="0" y="0"/>
          <a:chExt cx="0" cy="0"/>
        </a:xfrm>
      </p:grpSpPr>
      <p:sp>
        <p:nvSpPr>
          <p:cNvPr id="2" name="Judul 1">
            <a:extLst>
              <a:ext uri="{FF2B5EF4-FFF2-40B4-BE49-F238E27FC236}">
                <a16:creationId xmlns:a16="http://schemas.microsoft.com/office/drawing/2014/main" id="{369FA0A3-FE8A-FE00-2B0D-6AC49A86B4F2}"/>
              </a:ext>
            </a:extLst>
          </p:cNvPr>
          <p:cNvSpPr>
            <a:spLocks noGrp="1"/>
          </p:cNvSpPr>
          <p:nvPr>
            <p:ph type="ctrTitle"/>
          </p:nvPr>
        </p:nvSpPr>
        <p:spPr>
          <a:xfrm>
            <a:off x="1524000" y="1122363"/>
            <a:ext cx="9144000" cy="2387600"/>
          </a:xfrm>
        </p:spPr>
        <p:txBody>
          <a:bodyPr anchor="b"/>
          <a:lstStyle>
            <a:lvl1pPr algn="ctr">
              <a:defRPr sz="6000"/>
            </a:lvl1pPr>
          </a:lstStyle>
          <a:p>
            <a:r>
              <a:rPr lang="id-ID"/>
              <a:t>Klik untuk mengedit gaya judul Master</a:t>
            </a:r>
            <a:endParaRPr lang="en-ID"/>
          </a:p>
        </p:txBody>
      </p:sp>
      <p:sp>
        <p:nvSpPr>
          <p:cNvPr id="3" name="Subjudul 2">
            <a:extLst>
              <a:ext uri="{FF2B5EF4-FFF2-40B4-BE49-F238E27FC236}">
                <a16:creationId xmlns:a16="http://schemas.microsoft.com/office/drawing/2014/main" id="{B5507BEA-8868-0AA1-AA4E-70BBC91A0E9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d-ID"/>
              <a:t>Klik untuk mengedit gaya subjudul Master</a:t>
            </a:r>
            <a:endParaRPr lang="en-ID"/>
          </a:p>
        </p:txBody>
      </p:sp>
      <p:sp>
        <p:nvSpPr>
          <p:cNvPr id="4" name="Tampungan Tanggal 3">
            <a:extLst>
              <a:ext uri="{FF2B5EF4-FFF2-40B4-BE49-F238E27FC236}">
                <a16:creationId xmlns:a16="http://schemas.microsoft.com/office/drawing/2014/main" id="{0F8B58F7-7915-B01E-1F3A-9CAD37B0E7DA}"/>
              </a:ext>
            </a:extLst>
          </p:cNvPr>
          <p:cNvSpPr>
            <a:spLocks noGrp="1"/>
          </p:cNvSpPr>
          <p:nvPr>
            <p:ph type="dt" sz="half" idx="10"/>
          </p:nvPr>
        </p:nvSpPr>
        <p:spPr/>
        <p:txBody>
          <a:bodyPr/>
          <a:lstStyle/>
          <a:p>
            <a:fld id="{C110834F-D674-466B-B2C7-BF1C02DAA962}" type="datetimeFigureOut">
              <a:rPr lang="en-ID" smtClean="0"/>
              <a:t>07/10/2024</a:t>
            </a:fld>
            <a:endParaRPr lang="en-ID"/>
          </a:p>
        </p:txBody>
      </p:sp>
      <p:sp>
        <p:nvSpPr>
          <p:cNvPr id="5" name="Tampungan Kaki 4">
            <a:extLst>
              <a:ext uri="{FF2B5EF4-FFF2-40B4-BE49-F238E27FC236}">
                <a16:creationId xmlns:a16="http://schemas.microsoft.com/office/drawing/2014/main" id="{FCD81157-F370-6E33-7500-5DDB70375330}"/>
              </a:ext>
            </a:extLst>
          </p:cNvPr>
          <p:cNvSpPr>
            <a:spLocks noGrp="1"/>
          </p:cNvSpPr>
          <p:nvPr>
            <p:ph type="ftr" sz="quarter" idx="11"/>
          </p:nvPr>
        </p:nvSpPr>
        <p:spPr/>
        <p:txBody>
          <a:bodyPr/>
          <a:lstStyle/>
          <a:p>
            <a:endParaRPr lang="en-ID"/>
          </a:p>
        </p:txBody>
      </p:sp>
      <p:sp>
        <p:nvSpPr>
          <p:cNvPr id="6" name="Tampungan Nomor Slide 5">
            <a:extLst>
              <a:ext uri="{FF2B5EF4-FFF2-40B4-BE49-F238E27FC236}">
                <a16:creationId xmlns:a16="http://schemas.microsoft.com/office/drawing/2014/main" id="{172A1D9D-C19D-C3C3-3414-2EC031A71ABB}"/>
              </a:ext>
            </a:extLst>
          </p:cNvPr>
          <p:cNvSpPr>
            <a:spLocks noGrp="1"/>
          </p:cNvSpPr>
          <p:nvPr>
            <p:ph type="sldNum" sz="quarter" idx="12"/>
          </p:nvPr>
        </p:nvSpPr>
        <p:spPr/>
        <p:txBody>
          <a:bodyPr/>
          <a:lstStyle/>
          <a:p>
            <a:fld id="{8091D150-378C-487D-8C11-4F8C67786F34}" type="slidenum">
              <a:rPr lang="en-ID" smtClean="0"/>
              <a:t>‹#›</a:t>
            </a:fld>
            <a:endParaRPr lang="en-ID"/>
          </a:p>
        </p:txBody>
      </p:sp>
    </p:spTree>
    <p:extLst>
      <p:ext uri="{BB962C8B-B14F-4D97-AF65-F5344CB8AC3E}">
        <p14:creationId xmlns:p14="http://schemas.microsoft.com/office/powerpoint/2010/main" val="34873566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Judul dan Teks Vertikal">
    <p:spTree>
      <p:nvGrpSpPr>
        <p:cNvPr id="1" name=""/>
        <p:cNvGrpSpPr/>
        <p:nvPr/>
      </p:nvGrpSpPr>
      <p:grpSpPr>
        <a:xfrm>
          <a:off x="0" y="0"/>
          <a:ext cx="0" cy="0"/>
          <a:chOff x="0" y="0"/>
          <a:chExt cx="0" cy="0"/>
        </a:xfrm>
      </p:grpSpPr>
      <p:sp>
        <p:nvSpPr>
          <p:cNvPr id="2" name="Judul 1">
            <a:extLst>
              <a:ext uri="{FF2B5EF4-FFF2-40B4-BE49-F238E27FC236}">
                <a16:creationId xmlns:a16="http://schemas.microsoft.com/office/drawing/2014/main" id="{9FCE292B-9FFD-35B1-21B1-E601793FF0F2}"/>
              </a:ext>
            </a:extLst>
          </p:cNvPr>
          <p:cNvSpPr>
            <a:spLocks noGrp="1"/>
          </p:cNvSpPr>
          <p:nvPr>
            <p:ph type="title"/>
          </p:nvPr>
        </p:nvSpPr>
        <p:spPr/>
        <p:txBody>
          <a:bodyPr/>
          <a:lstStyle/>
          <a:p>
            <a:r>
              <a:rPr lang="id-ID"/>
              <a:t>Klik untuk mengedit gaya judul Master</a:t>
            </a:r>
            <a:endParaRPr lang="en-ID"/>
          </a:p>
        </p:txBody>
      </p:sp>
      <p:sp>
        <p:nvSpPr>
          <p:cNvPr id="3" name="Tampungan Teks Vertikal 2">
            <a:extLst>
              <a:ext uri="{FF2B5EF4-FFF2-40B4-BE49-F238E27FC236}">
                <a16:creationId xmlns:a16="http://schemas.microsoft.com/office/drawing/2014/main" id="{58918C9C-6FC0-4874-CDF2-DC4C9C9054B7}"/>
              </a:ext>
            </a:extLst>
          </p:cNvPr>
          <p:cNvSpPr>
            <a:spLocks noGrp="1"/>
          </p:cNvSpPr>
          <p:nvPr>
            <p:ph type="body" orient="vert" idx="1"/>
          </p:nvPr>
        </p:nvSpPr>
        <p:spPr/>
        <p:txBody>
          <a:bodyPr vert="eaVert"/>
          <a:lstStyle/>
          <a:p>
            <a:pPr lvl="0"/>
            <a:r>
              <a:rPr lang="id-ID"/>
              <a:t>Klik untuk edit gaya teks Master</a:t>
            </a:r>
          </a:p>
          <a:p>
            <a:pPr lvl="1"/>
            <a:r>
              <a:rPr lang="id-ID"/>
              <a:t>Tingkat kedua</a:t>
            </a:r>
          </a:p>
          <a:p>
            <a:pPr lvl="2"/>
            <a:r>
              <a:rPr lang="id-ID"/>
              <a:t>Tingkat ketiga</a:t>
            </a:r>
          </a:p>
          <a:p>
            <a:pPr lvl="3"/>
            <a:r>
              <a:rPr lang="id-ID"/>
              <a:t>Tingkat keempat</a:t>
            </a:r>
          </a:p>
          <a:p>
            <a:pPr lvl="4"/>
            <a:r>
              <a:rPr lang="id-ID"/>
              <a:t>Tingkat kelima</a:t>
            </a:r>
            <a:endParaRPr lang="en-ID"/>
          </a:p>
        </p:txBody>
      </p:sp>
      <p:sp>
        <p:nvSpPr>
          <p:cNvPr id="4" name="Tampungan Tanggal 3">
            <a:extLst>
              <a:ext uri="{FF2B5EF4-FFF2-40B4-BE49-F238E27FC236}">
                <a16:creationId xmlns:a16="http://schemas.microsoft.com/office/drawing/2014/main" id="{8499A777-534D-93D1-DF83-FA4D48479D48}"/>
              </a:ext>
            </a:extLst>
          </p:cNvPr>
          <p:cNvSpPr>
            <a:spLocks noGrp="1"/>
          </p:cNvSpPr>
          <p:nvPr>
            <p:ph type="dt" sz="half" idx="10"/>
          </p:nvPr>
        </p:nvSpPr>
        <p:spPr/>
        <p:txBody>
          <a:bodyPr/>
          <a:lstStyle/>
          <a:p>
            <a:fld id="{C110834F-D674-466B-B2C7-BF1C02DAA962}" type="datetimeFigureOut">
              <a:rPr lang="en-ID" smtClean="0"/>
              <a:t>07/10/2024</a:t>
            </a:fld>
            <a:endParaRPr lang="en-ID"/>
          </a:p>
        </p:txBody>
      </p:sp>
      <p:sp>
        <p:nvSpPr>
          <p:cNvPr id="5" name="Tampungan Kaki 4">
            <a:extLst>
              <a:ext uri="{FF2B5EF4-FFF2-40B4-BE49-F238E27FC236}">
                <a16:creationId xmlns:a16="http://schemas.microsoft.com/office/drawing/2014/main" id="{B7AF23D4-4927-7E46-0D6A-43EDE85FAC48}"/>
              </a:ext>
            </a:extLst>
          </p:cNvPr>
          <p:cNvSpPr>
            <a:spLocks noGrp="1"/>
          </p:cNvSpPr>
          <p:nvPr>
            <p:ph type="ftr" sz="quarter" idx="11"/>
          </p:nvPr>
        </p:nvSpPr>
        <p:spPr/>
        <p:txBody>
          <a:bodyPr/>
          <a:lstStyle/>
          <a:p>
            <a:endParaRPr lang="en-ID"/>
          </a:p>
        </p:txBody>
      </p:sp>
      <p:sp>
        <p:nvSpPr>
          <p:cNvPr id="6" name="Tampungan Nomor Slide 5">
            <a:extLst>
              <a:ext uri="{FF2B5EF4-FFF2-40B4-BE49-F238E27FC236}">
                <a16:creationId xmlns:a16="http://schemas.microsoft.com/office/drawing/2014/main" id="{006EAEAD-8BBC-1938-1D91-7857B6B60788}"/>
              </a:ext>
            </a:extLst>
          </p:cNvPr>
          <p:cNvSpPr>
            <a:spLocks noGrp="1"/>
          </p:cNvSpPr>
          <p:nvPr>
            <p:ph type="sldNum" sz="quarter" idx="12"/>
          </p:nvPr>
        </p:nvSpPr>
        <p:spPr/>
        <p:txBody>
          <a:bodyPr/>
          <a:lstStyle/>
          <a:p>
            <a:fld id="{8091D150-378C-487D-8C11-4F8C67786F34}" type="slidenum">
              <a:rPr lang="en-ID" smtClean="0"/>
              <a:t>‹#›</a:t>
            </a:fld>
            <a:endParaRPr lang="en-ID"/>
          </a:p>
        </p:txBody>
      </p:sp>
    </p:spTree>
    <p:extLst>
      <p:ext uri="{BB962C8B-B14F-4D97-AF65-F5344CB8AC3E}">
        <p14:creationId xmlns:p14="http://schemas.microsoft.com/office/powerpoint/2010/main" val="6709658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Judul Vertikal dan Teks">
    <p:spTree>
      <p:nvGrpSpPr>
        <p:cNvPr id="1" name=""/>
        <p:cNvGrpSpPr/>
        <p:nvPr/>
      </p:nvGrpSpPr>
      <p:grpSpPr>
        <a:xfrm>
          <a:off x="0" y="0"/>
          <a:ext cx="0" cy="0"/>
          <a:chOff x="0" y="0"/>
          <a:chExt cx="0" cy="0"/>
        </a:xfrm>
      </p:grpSpPr>
      <p:sp>
        <p:nvSpPr>
          <p:cNvPr id="2" name="Judul Vertikal 1">
            <a:extLst>
              <a:ext uri="{FF2B5EF4-FFF2-40B4-BE49-F238E27FC236}">
                <a16:creationId xmlns:a16="http://schemas.microsoft.com/office/drawing/2014/main" id="{40800A69-CC00-09C7-3A5A-FDD5FC8118DF}"/>
              </a:ext>
            </a:extLst>
          </p:cNvPr>
          <p:cNvSpPr>
            <a:spLocks noGrp="1"/>
          </p:cNvSpPr>
          <p:nvPr>
            <p:ph type="title" orient="vert"/>
          </p:nvPr>
        </p:nvSpPr>
        <p:spPr>
          <a:xfrm>
            <a:off x="8724900" y="365125"/>
            <a:ext cx="2628900" cy="5811838"/>
          </a:xfrm>
        </p:spPr>
        <p:txBody>
          <a:bodyPr vert="eaVert"/>
          <a:lstStyle/>
          <a:p>
            <a:r>
              <a:rPr lang="id-ID"/>
              <a:t>Klik untuk mengedit gaya judul Master</a:t>
            </a:r>
            <a:endParaRPr lang="en-ID"/>
          </a:p>
        </p:txBody>
      </p:sp>
      <p:sp>
        <p:nvSpPr>
          <p:cNvPr id="3" name="Tampungan Teks Vertikal 2">
            <a:extLst>
              <a:ext uri="{FF2B5EF4-FFF2-40B4-BE49-F238E27FC236}">
                <a16:creationId xmlns:a16="http://schemas.microsoft.com/office/drawing/2014/main" id="{4076A800-8A5C-A191-C21E-5277500FC9E7}"/>
              </a:ext>
            </a:extLst>
          </p:cNvPr>
          <p:cNvSpPr>
            <a:spLocks noGrp="1"/>
          </p:cNvSpPr>
          <p:nvPr>
            <p:ph type="body" orient="vert" idx="1"/>
          </p:nvPr>
        </p:nvSpPr>
        <p:spPr>
          <a:xfrm>
            <a:off x="838200" y="365125"/>
            <a:ext cx="7734300" cy="5811838"/>
          </a:xfrm>
        </p:spPr>
        <p:txBody>
          <a:bodyPr vert="eaVert"/>
          <a:lstStyle/>
          <a:p>
            <a:pPr lvl="0"/>
            <a:r>
              <a:rPr lang="id-ID"/>
              <a:t>Klik untuk edit gaya teks Master</a:t>
            </a:r>
          </a:p>
          <a:p>
            <a:pPr lvl="1"/>
            <a:r>
              <a:rPr lang="id-ID"/>
              <a:t>Tingkat kedua</a:t>
            </a:r>
          </a:p>
          <a:p>
            <a:pPr lvl="2"/>
            <a:r>
              <a:rPr lang="id-ID"/>
              <a:t>Tingkat ketiga</a:t>
            </a:r>
          </a:p>
          <a:p>
            <a:pPr lvl="3"/>
            <a:r>
              <a:rPr lang="id-ID"/>
              <a:t>Tingkat keempat</a:t>
            </a:r>
          </a:p>
          <a:p>
            <a:pPr lvl="4"/>
            <a:r>
              <a:rPr lang="id-ID"/>
              <a:t>Tingkat kelima</a:t>
            </a:r>
            <a:endParaRPr lang="en-ID"/>
          </a:p>
        </p:txBody>
      </p:sp>
      <p:sp>
        <p:nvSpPr>
          <p:cNvPr id="4" name="Tampungan Tanggal 3">
            <a:extLst>
              <a:ext uri="{FF2B5EF4-FFF2-40B4-BE49-F238E27FC236}">
                <a16:creationId xmlns:a16="http://schemas.microsoft.com/office/drawing/2014/main" id="{CE89D251-28C5-6715-8DCB-63E36815E1EB}"/>
              </a:ext>
            </a:extLst>
          </p:cNvPr>
          <p:cNvSpPr>
            <a:spLocks noGrp="1"/>
          </p:cNvSpPr>
          <p:nvPr>
            <p:ph type="dt" sz="half" idx="10"/>
          </p:nvPr>
        </p:nvSpPr>
        <p:spPr/>
        <p:txBody>
          <a:bodyPr/>
          <a:lstStyle/>
          <a:p>
            <a:fld id="{C110834F-D674-466B-B2C7-BF1C02DAA962}" type="datetimeFigureOut">
              <a:rPr lang="en-ID" smtClean="0"/>
              <a:t>07/10/2024</a:t>
            </a:fld>
            <a:endParaRPr lang="en-ID"/>
          </a:p>
        </p:txBody>
      </p:sp>
      <p:sp>
        <p:nvSpPr>
          <p:cNvPr id="5" name="Tampungan Kaki 4">
            <a:extLst>
              <a:ext uri="{FF2B5EF4-FFF2-40B4-BE49-F238E27FC236}">
                <a16:creationId xmlns:a16="http://schemas.microsoft.com/office/drawing/2014/main" id="{5C3C971F-A1EB-BE8B-9EBE-06AEC64B69D5}"/>
              </a:ext>
            </a:extLst>
          </p:cNvPr>
          <p:cNvSpPr>
            <a:spLocks noGrp="1"/>
          </p:cNvSpPr>
          <p:nvPr>
            <p:ph type="ftr" sz="quarter" idx="11"/>
          </p:nvPr>
        </p:nvSpPr>
        <p:spPr/>
        <p:txBody>
          <a:bodyPr/>
          <a:lstStyle/>
          <a:p>
            <a:endParaRPr lang="en-ID"/>
          </a:p>
        </p:txBody>
      </p:sp>
      <p:sp>
        <p:nvSpPr>
          <p:cNvPr id="6" name="Tampungan Nomor Slide 5">
            <a:extLst>
              <a:ext uri="{FF2B5EF4-FFF2-40B4-BE49-F238E27FC236}">
                <a16:creationId xmlns:a16="http://schemas.microsoft.com/office/drawing/2014/main" id="{B04D23D1-48E6-517A-DC4E-58F85D743C1C}"/>
              </a:ext>
            </a:extLst>
          </p:cNvPr>
          <p:cNvSpPr>
            <a:spLocks noGrp="1"/>
          </p:cNvSpPr>
          <p:nvPr>
            <p:ph type="sldNum" sz="quarter" idx="12"/>
          </p:nvPr>
        </p:nvSpPr>
        <p:spPr/>
        <p:txBody>
          <a:bodyPr/>
          <a:lstStyle/>
          <a:p>
            <a:fld id="{8091D150-378C-487D-8C11-4F8C67786F34}" type="slidenum">
              <a:rPr lang="en-ID" smtClean="0"/>
              <a:t>‹#›</a:t>
            </a:fld>
            <a:endParaRPr lang="en-ID"/>
          </a:p>
        </p:txBody>
      </p:sp>
    </p:spTree>
    <p:extLst>
      <p:ext uri="{BB962C8B-B14F-4D97-AF65-F5344CB8AC3E}">
        <p14:creationId xmlns:p14="http://schemas.microsoft.com/office/powerpoint/2010/main" val="14906362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Judul dan Konten">
    <p:spTree>
      <p:nvGrpSpPr>
        <p:cNvPr id="1" name=""/>
        <p:cNvGrpSpPr/>
        <p:nvPr/>
      </p:nvGrpSpPr>
      <p:grpSpPr>
        <a:xfrm>
          <a:off x="0" y="0"/>
          <a:ext cx="0" cy="0"/>
          <a:chOff x="0" y="0"/>
          <a:chExt cx="0" cy="0"/>
        </a:xfrm>
      </p:grpSpPr>
      <p:sp>
        <p:nvSpPr>
          <p:cNvPr id="2" name="Judul 1">
            <a:extLst>
              <a:ext uri="{FF2B5EF4-FFF2-40B4-BE49-F238E27FC236}">
                <a16:creationId xmlns:a16="http://schemas.microsoft.com/office/drawing/2014/main" id="{674F2A22-7338-8AEE-A08F-3C29D731D50A}"/>
              </a:ext>
            </a:extLst>
          </p:cNvPr>
          <p:cNvSpPr>
            <a:spLocks noGrp="1"/>
          </p:cNvSpPr>
          <p:nvPr>
            <p:ph type="title"/>
          </p:nvPr>
        </p:nvSpPr>
        <p:spPr/>
        <p:txBody>
          <a:bodyPr/>
          <a:lstStyle/>
          <a:p>
            <a:r>
              <a:rPr lang="id-ID"/>
              <a:t>Klik untuk mengedit gaya judul Master</a:t>
            </a:r>
            <a:endParaRPr lang="en-ID"/>
          </a:p>
        </p:txBody>
      </p:sp>
      <p:sp>
        <p:nvSpPr>
          <p:cNvPr id="3" name="Tampungan Konten 2">
            <a:extLst>
              <a:ext uri="{FF2B5EF4-FFF2-40B4-BE49-F238E27FC236}">
                <a16:creationId xmlns:a16="http://schemas.microsoft.com/office/drawing/2014/main" id="{C38BE940-FF84-2152-E6A8-629ACED3FD1B}"/>
              </a:ext>
            </a:extLst>
          </p:cNvPr>
          <p:cNvSpPr>
            <a:spLocks noGrp="1"/>
          </p:cNvSpPr>
          <p:nvPr>
            <p:ph idx="1"/>
          </p:nvPr>
        </p:nvSpPr>
        <p:spPr/>
        <p:txBody>
          <a:bodyPr/>
          <a:lstStyle/>
          <a:p>
            <a:pPr lvl="0"/>
            <a:r>
              <a:rPr lang="id-ID"/>
              <a:t>Klik untuk edit gaya teks Master</a:t>
            </a:r>
          </a:p>
          <a:p>
            <a:pPr lvl="1"/>
            <a:r>
              <a:rPr lang="id-ID"/>
              <a:t>Tingkat kedua</a:t>
            </a:r>
          </a:p>
          <a:p>
            <a:pPr lvl="2"/>
            <a:r>
              <a:rPr lang="id-ID"/>
              <a:t>Tingkat ketiga</a:t>
            </a:r>
          </a:p>
          <a:p>
            <a:pPr lvl="3"/>
            <a:r>
              <a:rPr lang="id-ID"/>
              <a:t>Tingkat keempat</a:t>
            </a:r>
          </a:p>
          <a:p>
            <a:pPr lvl="4"/>
            <a:r>
              <a:rPr lang="id-ID"/>
              <a:t>Tingkat kelima</a:t>
            </a:r>
            <a:endParaRPr lang="en-ID"/>
          </a:p>
        </p:txBody>
      </p:sp>
      <p:sp>
        <p:nvSpPr>
          <p:cNvPr id="4" name="Tampungan Tanggal 3">
            <a:extLst>
              <a:ext uri="{FF2B5EF4-FFF2-40B4-BE49-F238E27FC236}">
                <a16:creationId xmlns:a16="http://schemas.microsoft.com/office/drawing/2014/main" id="{CE9B969D-1252-9940-CE59-FE7D93506724}"/>
              </a:ext>
            </a:extLst>
          </p:cNvPr>
          <p:cNvSpPr>
            <a:spLocks noGrp="1"/>
          </p:cNvSpPr>
          <p:nvPr>
            <p:ph type="dt" sz="half" idx="10"/>
          </p:nvPr>
        </p:nvSpPr>
        <p:spPr/>
        <p:txBody>
          <a:bodyPr/>
          <a:lstStyle/>
          <a:p>
            <a:fld id="{C110834F-D674-466B-B2C7-BF1C02DAA962}" type="datetimeFigureOut">
              <a:rPr lang="en-ID" smtClean="0"/>
              <a:t>07/10/2024</a:t>
            </a:fld>
            <a:endParaRPr lang="en-ID"/>
          </a:p>
        </p:txBody>
      </p:sp>
      <p:sp>
        <p:nvSpPr>
          <p:cNvPr id="5" name="Tampungan Kaki 4">
            <a:extLst>
              <a:ext uri="{FF2B5EF4-FFF2-40B4-BE49-F238E27FC236}">
                <a16:creationId xmlns:a16="http://schemas.microsoft.com/office/drawing/2014/main" id="{488340D7-D03E-2ACA-CE7D-1747FA000702}"/>
              </a:ext>
            </a:extLst>
          </p:cNvPr>
          <p:cNvSpPr>
            <a:spLocks noGrp="1"/>
          </p:cNvSpPr>
          <p:nvPr>
            <p:ph type="ftr" sz="quarter" idx="11"/>
          </p:nvPr>
        </p:nvSpPr>
        <p:spPr/>
        <p:txBody>
          <a:bodyPr/>
          <a:lstStyle/>
          <a:p>
            <a:endParaRPr lang="en-ID"/>
          </a:p>
        </p:txBody>
      </p:sp>
      <p:sp>
        <p:nvSpPr>
          <p:cNvPr id="6" name="Tampungan Nomor Slide 5">
            <a:extLst>
              <a:ext uri="{FF2B5EF4-FFF2-40B4-BE49-F238E27FC236}">
                <a16:creationId xmlns:a16="http://schemas.microsoft.com/office/drawing/2014/main" id="{FCD0FED8-5BBB-7880-C66E-CB593D516283}"/>
              </a:ext>
            </a:extLst>
          </p:cNvPr>
          <p:cNvSpPr>
            <a:spLocks noGrp="1"/>
          </p:cNvSpPr>
          <p:nvPr>
            <p:ph type="sldNum" sz="quarter" idx="12"/>
          </p:nvPr>
        </p:nvSpPr>
        <p:spPr/>
        <p:txBody>
          <a:bodyPr/>
          <a:lstStyle/>
          <a:p>
            <a:fld id="{8091D150-378C-487D-8C11-4F8C67786F34}" type="slidenum">
              <a:rPr lang="en-ID" smtClean="0"/>
              <a:t>‹#›</a:t>
            </a:fld>
            <a:endParaRPr lang="en-ID"/>
          </a:p>
        </p:txBody>
      </p:sp>
    </p:spTree>
    <p:extLst>
      <p:ext uri="{BB962C8B-B14F-4D97-AF65-F5344CB8AC3E}">
        <p14:creationId xmlns:p14="http://schemas.microsoft.com/office/powerpoint/2010/main" val="34384671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Header Bagian">
    <p:spTree>
      <p:nvGrpSpPr>
        <p:cNvPr id="1" name=""/>
        <p:cNvGrpSpPr/>
        <p:nvPr/>
      </p:nvGrpSpPr>
      <p:grpSpPr>
        <a:xfrm>
          <a:off x="0" y="0"/>
          <a:ext cx="0" cy="0"/>
          <a:chOff x="0" y="0"/>
          <a:chExt cx="0" cy="0"/>
        </a:xfrm>
      </p:grpSpPr>
      <p:sp>
        <p:nvSpPr>
          <p:cNvPr id="2" name="Judul 1">
            <a:extLst>
              <a:ext uri="{FF2B5EF4-FFF2-40B4-BE49-F238E27FC236}">
                <a16:creationId xmlns:a16="http://schemas.microsoft.com/office/drawing/2014/main" id="{FAE70664-9CCB-6C4B-506E-48EEDFE90E2E}"/>
              </a:ext>
            </a:extLst>
          </p:cNvPr>
          <p:cNvSpPr>
            <a:spLocks noGrp="1"/>
          </p:cNvSpPr>
          <p:nvPr>
            <p:ph type="title"/>
          </p:nvPr>
        </p:nvSpPr>
        <p:spPr>
          <a:xfrm>
            <a:off x="831850" y="1709738"/>
            <a:ext cx="10515600" cy="2852737"/>
          </a:xfrm>
        </p:spPr>
        <p:txBody>
          <a:bodyPr anchor="b"/>
          <a:lstStyle>
            <a:lvl1pPr>
              <a:defRPr sz="6000"/>
            </a:lvl1pPr>
          </a:lstStyle>
          <a:p>
            <a:r>
              <a:rPr lang="id-ID"/>
              <a:t>Klik untuk mengedit gaya judul Master</a:t>
            </a:r>
            <a:endParaRPr lang="en-ID"/>
          </a:p>
        </p:txBody>
      </p:sp>
      <p:sp>
        <p:nvSpPr>
          <p:cNvPr id="3" name="Tampungan Teks 2">
            <a:extLst>
              <a:ext uri="{FF2B5EF4-FFF2-40B4-BE49-F238E27FC236}">
                <a16:creationId xmlns:a16="http://schemas.microsoft.com/office/drawing/2014/main" id="{6CBE61CE-A60D-ED22-4C64-92B40F4C103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id-ID"/>
              <a:t>Klik untuk edit gaya teks Master</a:t>
            </a:r>
          </a:p>
        </p:txBody>
      </p:sp>
      <p:sp>
        <p:nvSpPr>
          <p:cNvPr id="4" name="Tampungan Tanggal 3">
            <a:extLst>
              <a:ext uri="{FF2B5EF4-FFF2-40B4-BE49-F238E27FC236}">
                <a16:creationId xmlns:a16="http://schemas.microsoft.com/office/drawing/2014/main" id="{755C4F8B-E6D8-3321-59B2-4C2B07AB7FF2}"/>
              </a:ext>
            </a:extLst>
          </p:cNvPr>
          <p:cNvSpPr>
            <a:spLocks noGrp="1"/>
          </p:cNvSpPr>
          <p:nvPr>
            <p:ph type="dt" sz="half" idx="10"/>
          </p:nvPr>
        </p:nvSpPr>
        <p:spPr/>
        <p:txBody>
          <a:bodyPr/>
          <a:lstStyle/>
          <a:p>
            <a:fld id="{C110834F-D674-466B-B2C7-BF1C02DAA962}" type="datetimeFigureOut">
              <a:rPr lang="en-ID" smtClean="0"/>
              <a:t>07/10/2024</a:t>
            </a:fld>
            <a:endParaRPr lang="en-ID"/>
          </a:p>
        </p:txBody>
      </p:sp>
      <p:sp>
        <p:nvSpPr>
          <p:cNvPr id="5" name="Tampungan Kaki 4">
            <a:extLst>
              <a:ext uri="{FF2B5EF4-FFF2-40B4-BE49-F238E27FC236}">
                <a16:creationId xmlns:a16="http://schemas.microsoft.com/office/drawing/2014/main" id="{60A93FCD-480E-C17D-0CD0-864936B1B1F6}"/>
              </a:ext>
            </a:extLst>
          </p:cNvPr>
          <p:cNvSpPr>
            <a:spLocks noGrp="1"/>
          </p:cNvSpPr>
          <p:nvPr>
            <p:ph type="ftr" sz="quarter" idx="11"/>
          </p:nvPr>
        </p:nvSpPr>
        <p:spPr/>
        <p:txBody>
          <a:bodyPr/>
          <a:lstStyle/>
          <a:p>
            <a:endParaRPr lang="en-ID"/>
          </a:p>
        </p:txBody>
      </p:sp>
      <p:sp>
        <p:nvSpPr>
          <p:cNvPr id="6" name="Tampungan Nomor Slide 5">
            <a:extLst>
              <a:ext uri="{FF2B5EF4-FFF2-40B4-BE49-F238E27FC236}">
                <a16:creationId xmlns:a16="http://schemas.microsoft.com/office/drawing/2014/main" id="{55542FAE-DD89-D56E-337B-10B3A1E53BE9}"/>
              </a:ext>
            </a:extLst>
          </p:cNvPr>
          <p:cNvSpPr>
            <a:spLocks noGrp="1"/>
          </p:cNvSpPr>
          <p:nvPr>
            <p:ph type="sldNum" sz="quarter" idx="12"/>
          </p:nvPr>
        </p:nvSpPr>
        <p:spPr/>
        <p:txBody>
          <a:bodyPr/>
          <a:lstStyle/>
          <a:p>
            <a:fld id="{8091D150-378C-487D-8C11-4F8C67786F34}" type="slidenum">
              <a:rPr lang="en-ID" smtClean="0"/>
              <a:t>‹#›</a:t>
            </a:fld>
            <a:endParaRPr lang="en-ID"/>
          </a:p>
        </p:txBody>
      </p:sp>
    </p:spTree>
    <p:extLst>
      <p:ext uri="{BB962C8B-B14F-4D97-AF65-F5344CB8AC3E}">
        <p14:creationId xmlns:p14="http://schemas.microsoft.com/office/powerpoint/2010/main" val="29127737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 Konten">
    <p:spTree>
      <p:nvGrpSpPr>
        <p:cNvPr id="1" name=""/>
        <p:cNvGrpSpPr/>
        <p:nvPr/>
      </p:nvGrpSpPr>
      <p:grpSpPr>
        <a:xfrm>
          <a:off x="0" y="0"/>
          <a:ext cx="0" cy="0"/>
          <a:chOff x="0" y="0"/>
          <a:chExt cx="0" cy="0"/>
        </a:xfrm>
      </p:grpSpPr>
      <p:sp>
        <p:nvSpPr>
          <p:cNvPr id="2" name="Judul 1">
            <a:extLst>
              <a:ext uri="{FF2B5EF4-FFF2-40B4-BE49-F238E27FC236}">
                <a16:creationId xmlns:a16="http://schemas.microsoft.com/office/drawing/2014/main" id="{58101534-C569-5E38-6DBE-D75845C884FE}"/>
              </a:ext>
            </a:extLst>
          </p:cNvPr>
          <p:cNvSpPr>
            <a:spLocks noGrp="1"/>
          </p:cNvSpPr>
          <p:nvPr>
            <p:ph type="title"/>
          </p:nvPr>
        </p:nvSpPr>
        <p:spPr/>
        <p:txBody>
          <a:bodyPr/>
          <a:lstStyle/>
          <a:p>
            <a:r>
              <a:rPr lang="id-ID"/>
              <a:t>Klik untuk mengedit gaya judul Master</a:t>
            </a:r>
            <a:endParaRPr lang="en-ID"/>
          </a:p>
        </p:txBody>
      </p:sp>
      <p:sp>
        <p:nvSpPr>
          <p:cNvPr id="3" name="Tampungan Konten 2">
            <a:extLst>
              <a:ext uri="{FF2B5EF4-FFF2-40B4-BE49-F238E27FC236}">
                <a16:creationId xmlns:a16="http://schemas.microsoft.com/office/drawing/2014/main" id="{23340F19-A567-EDDC-441C-CB3DE25F837F}"/>
              </a:ext>
            </a:extLst>
          </p:cNvPr>
          <p:cNvSpPr>
            <a:spLocks noGrp="1"/>
          </p:cNvSpPr>
          <p:nvPr>
            <p:ph sz="half" idx="1"/>
          </p:nvPr>
        </p:nvSpPr>
        <p:spPr>
          <a:xfrm>
            <a:off x="838200" y="1825625"/>
            <a:ext cx="5181600" cy="4351338"/>
          </a:xfrm>
        </p:spPr>
        <p:txBody>
          <a:bodyPr/>
          <a:lstStyle/>
          <a:p>
            <a:pPr lvl="0"/>
            <a:r>
              <a:rPr lang="id-ID"/>
              <a:t>Klik untuk edit gaya teks Master</a:t>
            </a:r>
          </a:p>
          <a:p>
            <a:pPr lvl="1"/>
            <a:r>
              <a:rPr lang="id-ID"/>
              <a:t>Tingkat kedua</a:t>
            </a:r>
          </a:p>
          <a:p>
            <a:pPr lvl="2"/>
            <a:r>
              <a:rPr lang="id-ID"/>
              <a:t>Tingkat ketiga</a:t>
            </a:r>
          </a:p>
          <a:p>
            <a:pPr lvl="3"/>
            <a:r>
              <a:rPr lang="id-ID"/>
              <a:t>Tingkat keempat</a:t>
            </a:r>
          </a:p>
          <a:p>
            <a:pPr lvl="4"/>
            <a:r>
              <a:rPr lang="id-ID"/>
              <a:t>Tingkat kelima</a:t>
            </a:r>
            <a:endParaRPr lang="en-ID"/>
          </a:p>
        </p:txBody>
      </p:sp>
      <p:sp>
        <p:nvSpPr>
          <p:cNvPr id="4" name="Tampungan Konten 3">
            <a:extLst>
              <a:ext uri="{FF2B5EF4-FFF2-40B4-BE49-F238E27FC236}">
                <a16:creationId xmlns:a16="http://schemas.microsoft.com/office/drawing/2014/main" id="{F2B063B6-B401-C301-E1D3-4AADC613D45D}"/>
              </a:ext>
            </a:extLst>
          </p:cNvPr>
          <p:cNvSpPr>
            <a:spLocks noGrp="1"/>
          </p:cNvSpPr>
          <p:nvPr>
            <p:ph sz="half" idx="2"/>
          </p:nvPr>
        </p:nvSpPr>
        <p:spPr>
          <a:xfrm>
            <a:off x="6172200" y="1825625"/>
            <a:ext cx="5181600" cy="4351338"/>
          </a:xfrm>
        </p:spPr>
        <p:txBody>
          <a:bodyPr/>
          <a:lstStyle/>
          <a:p>
            <a:pPr lvl="0"/>
            <a:r>
              <a:rPr lang="id-ID"/>
              <a:t>Klik untuk edit gaya teks Master</a:t>
            </a:r>
          </a:p>
          <a:p>
            <a:pPr lvl="1"/>
            <a:r>
              <a:rPr lang="id-ID"/>
              <a:t>Tingkat kedua</a:t>
            </a:r>
          </a:p>
          <a:p>
            <a:pPr lvl="2"/>
            <a:r>
              <a:rPr lang="id-ID"/>
              <a:t>Tingkat ketiga</a:t>
            </a:r>
          </a:p>
          <a:p>
            <a:pPr lvl="3"/>
            <a:r>
              <a:rPr lang="id-ID"/>
              <a:t>Tingkat keempat</a:t>
            </a:r>
          </a:p>
          <a:p>
            <a:pPr lvl="4"/>
            <a:r>
              <a:rPr lang="id-ID"/>
              <a:t>Tingkat kelima</a:t>
            </a:r>
            <a:endParaRPr lang="en-ID"/>
          </a:p>
        </p:txBody>
      </p:sp>
      <p:sp>
        <p:nvSpPr>
          <p:cNvPr id="5" name="Tampungan Tanggal 4">
            <a:extLst>
              <a:ext uri="{FF2B5EF4-FFF2-40B4-BE49-F238E27FC236}">
                <a16:creationId xmlns:a16="http://schemas.microsoft.com/office/drawing/2014/main" id="{CAF17473-CDDC-4E01-44EF-A69016D4BF25}"/>
              </a:ext>
            </a:extLst>
          </p:cNvPr>
          <p:cNvSpPr>
            <a:spLocks noGrp="1"/>
          </p:cNvSpPr>
          <p:nvPr>
            <p:ph type="dt" sz="half" idx="10"/>
          </p:nvPr>
        </p:nvSpPr>
        <p:spPr/>
        <p:txBody>
          <a:bodyPr/>
          <a:lstStyle/>
          <a:p>
            <a:fld id="{C110834F-D674-466B-B2C7-BF1C02DAA962}" type="datetimeFigureOut">
              <a:rPr lang="en-ID" smtClean="0"/>
              <a:t>07/10/2024</a:t>
            </a:fld>
            <a:endParaRPr lang="en-ID"/>
          </a:p>
        </p:txBody>
      </p:sp>
      <p:sp>
        <p:nvSpPr>
          <p:cNvPr id="6" name="Tampungan Kaki 5">
            <a:extLst>
              <a:ext uri="{FF2B5EF4-FFF2-40B4-BE49-F238E27FC236}">
                <a16:creationId xmlns:a16="http://schemas.microsoft.com/office/drawing/2014/main" id="{FAE6D96B-15DD-D521-604F-EA7268752526}"/>
              </a:ext>
            </a:extLst>
          </p:cNvPr>
          <p:cNvSpPr>
            <a:spLocks noGrp="1"/>
          </p:cNvSpPr>
          <p:nvPr>
            <p:ph type="ftr" sz="quarter" idx="11"/>
          </p:nvPr>
        </p:nvSpPr>
        <p:spPr/>
        <p:txBody>
          <a:bodyPr/>
          <a:lstStyle/>
          <a:p>
            <a:endParaRPr lang="en-ID"/>
          </a:p>
        </p:txBody>
      </p:sp>
      <p:sp>
        <p:nvSpPr>
          <p:cNvPr id="7" name="Tampungan Nomor Slide 6">
            <a:extLst>
              <a:ext uri="{FF2B5EF4-FFF2-40B4-BE49-F238E27FC236}">
                <a16:creationId xmlns:a16="http://schemas.microsoft.com/office/drawing/2014/main" id="{4840C819-0FB3-6656-F43E-08C2F946FD2D}"/>
              </a:ext>
            </a:extLst>
          </p:cNvPr>
          <p:cNvSpPr>
            <a:spLocks noGrp="1"/>
          </p:cNvSpPr>
          <p:nvPr>
            <p:ph type="sldNum" sz="quarter" idx="12"/>
          </p:nvPr>
        </p:nvSpPr>
        <p:spPr/>
        <p:txBody>
          <a:bodyPr/>
          <a:lstStyle/>
          <a:p>
            <a:fld id="{8091D150-378C-487D-8C11-4F8C67786F34}" type="slidenum">
              <a:rPr lang="en-ID" smtClean="0"/>
              <a:t>‹#›</a:t>
            </a:fld>
            <a:endParaRPr lang="en-ID"/>
          </a:p>
        </p:txBody>
      </p:sp>
    </p:spTree>
    <p:extLst>
      <p:ext uri="{BB962C8B-B14F-4D97-AF65-F5344CB8AC3E}">
        <p14:creationId xmlns:p14="http://schemas.microsoft.com/office/powerpoint/2010/main" val="4130074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erbandingan">
    <p:spTree>
      <p:nvGrpSpPr>
        <p:cNvPr id="1" name=""/>
        <p:cNvGrpSpPr/>
        <p:nvPr/>
      </p:nvGrpSpPr>
      <p:grpSpPr>
        <a:xfrm>
          <a:off x="0" y="0"/>
          <a:ext cx="0" cy="0"/>
          <a:chOff x="0" y="0"/>
          <a:chExt cx="0" cy="0"/>
        </a:xfrm>
      </p:grpSpPr>
      <p:sp>
        <p:nvSpPr>
          <p:cNvPr id="2" name="Judul 1">
            <a:extLst>
              <a:ext uri="{FF2B5EF4-FFF2-40B4-BE49-F238E27FC236}">
                <a16:creationId xmlns:a16="http://schemas.microsoft.com/office/drawing/2014/main" id="{F761FD3F-F121-29EC-1DB2-B9084C93F3EF}"/>
              </a:ext>
            </a:extLst>
          </p:cNvPr>
          <p:cNvSpPr>
            <a:spLocks noGrp="1"/>
          </p:cNvSpPr>
          <p:nvPr>
            <p:ph type="title"/>
          </p:nvPr>
        </p:nvSpPr>
        <p:spPr>
          <a:xfrm>
            <a:off x="839788" y="365125"/>
            <a:ext cx="10515600" cy="1325563"/>
          </a:xfrm>
        </p:spPr>
        <p:txBody>
          <a:bodyPr/>
          <a:lstStyle/>
          <a:p>
            <a:r>
              <a:rPr lang="id-ID"/>
              <a:t>Klik untuk mengedit gaya judul Master</a:t>
            </a:r>
            <a:endParaRPr lang="en-ID"/>
          </a:p>
        </p:txBody>
      </p:sp>
      <p:sp>
        <p:nvSpPr>
          <p:cNvPr id="3" name="Tampungan Teks 2">
            <a:extLst>
              <a:ext uri="{FF2B5EF4-FFF2-40B4-BE49-F238E27FC236}">
                <a16:creationId xmlns:a16="http://schemas.microsoft.com/office/drawing/2014/main" id="{62F7922B-C633-3BD8-1EB8-4C88E00FE41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d-ID"/>
              <a:t>Klik untuk edit gaya teks Master</a:t>
            </a:r>
          </a:p>
        </p:txBody>
      </p:sp>
      <p:sp>
        <p:nvSpPr>
          <p:cNvPr id="4" name="Tampungan Konten 3">
            <a:extLst>
              <a:ext uri="{FF2B5EF4-FFF2-40B4-BE49-F238E27FC236}">
                <a16:creationId xmlns:a16="http://schemas.microsoft.com/office/drawing/2014/main" id="{A4E1550F-27DD-0C8A-4D62-F210E63A354F}"/>
              </a:ext>
            </a:extLst>
          </p:cNvPr>
          <p:cNvSpPr>
            <a:spLocks noGrp="1"/>
          </p:cNvSpPr>
          <p:nvPr>
            <p:ph sz="half" idx="2"/>
          </p:nvPr>
        </p:nvSpPr>
        <p:spPr>
          <a:xfrm>
            <a:off x="839788" y="2505075"/>
            <a:ext cx="5157787" cy="3684588"/>
          </a:xfrm>
        </p:spPr>
        <p:txBody>
          <a:bodyPr/>
          <a:lstStyle/>
          <a:p>
            <a:pPr lvl="0"/>
            <a:r>
              <a:rPr lang="id-ID"/>
              <a:t>Klik untuk edit gaya teks Master</a:t>
            </a:r>
          </a:p>
          <a:p>
            <a:pPr lvl="1"/>
            <a:r>
              <a:rPr lang="id-ID"/>
              <a:t>Tingkat kedua</a:t>
            </a:r>
          </a:p>
          <a:p>
            <a:pPr lvl="2"/>
            <a:r>
              <a:rPr lang="id-ID"/>
              <a:t>Tingkat ketiga</a:t>
            </a:r>
          </a:p>
          <a:p>
            <a:pPr lvl="3"/>
            <a:r>
              <a:rPr lang="id-ID"/>
              <a:t>Tingkat keempat</a:t>
            </a:r>
          </a:p>
          <a:p>
            <a:pPr lvl="4"/>
            <a:r>
              <a:rPr lang="id-ID"/>
              <a:t>Tingkat kelima</a:t>
            </a:r>
            <a:endParaRPr lang="en-ID"/>
          </a:p>
        </p:txBody>
      </p:sp>
      <p:sp>
        <p:nvSpPr>
          <p:cNvPr id="5" name="Tampungan Teks 4">
            <a:extLst>
              <a:ext uri="{FF2B5EF4-FFF2-40B4-BE49-F238E27FC236}">
                <a16:creationId xmlns:a16="http://schemas.microsoft.com/office/drawing/2014/main" id="{ED74867A-E311-CBC6-08BB-3D6FD672211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d-ID"/>
              <a:t>Klik untuk edit gaya teks Master</a:t>
            </a:r>
          </a:p>
        </p:txBody>
      </p:sp>
      <p:sp>
        <p:nvSpPr>
          <p:cNvPr id="6" name="Tampungan Konten 5">
            <a:extLst>
              <a:ext uri="{FF2B5EF4-FFF2-40B4-BE49-F238E27FC236}">
                <a16:creationId xmlns:a16="http://schemas.microsoft.com/office/drawing/2014/main" id="{CF96FC1F-9A42-3BEA-E702-45348FB7638F}"/>
              </a:ext>
            </a:extLst>
          </p:cNvPr>
          <p:cNvSpPr>
            <a:spLocks noGrp="1"/>
          </p:cNvSpPr>
          <p:nvPr>
            <p:ph sz="quarter" idx="4"/>
          </p:nvPr>
        </p:nvSpPr>
        <p:spPr>
          <a:xfrm>
            <a:off x="6172200" y="2505075"/>
            <a:ext cx="5183188" cy="3684588"/>
          </a:xfrm>
        </p:spPr>
        <p:txBody>
          <a:bodyPr/>
          <a:lstStyle/>
          <a:p>
            <a:pPr lvl="0"/>
            <a:r>
              <a:rPr lang="id-ID"/>
              <a:t>Klik untuk edit gaya teks Master</a:t>
            </a:r>
          </a:p>
          <a:p>
            <a:pPr lvl="1"/>
            <a:r>
              <a:rPr lang="id-ID"/>
              <a:t>Tingkat kedua</a:t>
            </a:r>
          </a:p>
          <a:p>
            <a:pPr lvl="2"/>
            <a:r>
              <a:rPr lang="id-ID"/>
              <a:t>Tingkat ketiga</a:t>
            </a:r>
          </a:p>
          <a:p>
            <a:pPr lvl="3"/>
            <a:r>
              <a:rPr lang="id-ID"/>
              <a:t>Tingkat keempat</a:t>
            </a:r>
          </a:p>
          <a:p>
            <a:pPr lvl="4"/>
            <a:r>
              <a:rPr lang="id-ID"/>
              <a:t>Tingkat kelima</a:t>
            </a:r>
            <a:endParaRPr lang="en-ID"/>
          </a:p>
        </p:txBody>
      </p:sp>
      <p:sp>
        <p:nvSpPr>
          <p:cNvPr id="7" name="Tampungan Tanggal 6">
            <a:extLst>
              <a:ext uri="{FF2B5EF4-FFF2-40B4-BE49-F238E27FC236}">
                <a16:creationId xmlns:a16="http://schemas.microsoft.com/office/drawing/2014/main" id="{5C229D87-6362-5CE0-F03E-A0720ADB5806}"/>
              </a:ext>
            </a:extLst>
          </p:cNvPr>
          <p:cNvSpPr>
            <a:spLocks noGrp="1"/>
          </p:cNvSpPr>
          <p:nvPr>
            <p:ph type="dt" sz="half" idx="10"/>
          </p:nvPr>
        </p:nvSpPr>
        <p:spPr/>
        <p:txBody>
          <a:bodyPr/>
          <a:lstStyle/>
          <a:p>
            <a:fld id="{C110834F-D674-466B-B2C7-BF1C02DAA962}" type="datetimeFigureOut">
              <a:rPr lang="en-ID" smtClean="0"/>
              <a:t>07/10/2024</a:t>
            </a:fld>
            <a:endParaRPr lang="en-ID"/>
          </a:p>
        </p:txBody>
      </p:sp>
      <p:sp>
        <p:nvSpPr>
          <p:cNvPr id="8" name="Tampungan Kaki 7">
            <a:extLst>
              <a:ext uri="{FF2B5EF4-FFF2-40B4-BE49-F238E27FC236}">
                <a16:creationId xmlns:a16="http://schemas.microsoft.com/office/drawing/2014/main" id="{6EBAF27D-D8C0-908D-7067-3E5EC13E39B4}"/>
              </a:ext>
            </a:extLst>
          </p:cNvPr>
          <p:cNvSpPr>
            <a:spLocks noGrp="1"/>
          </p:cNvSpPr>
          <p:nvPr>
            <p:ph type="ftr" sz="quarter" idx="11"/>
          </p:nvPr>
        </p:nvSpPr>
        <p:spPr/>
        <p:txBody>
          <a:bodyPr/>
          <a:lstStyle/>
          <a:p>
            <a:endParaRPr lang="en-ID"/>
          </a:p>
        </p:txBody>
      </p:sp>
      <p:sp>
        <p:nvSpPr>
          <p:cNvPr id="9" name="Tampungan Nomor Slide 8">
            <a:extLst>
              <a:ext uri="{FF2B5EF4-FFF2-40B4-BE49-F238E27FC236}">
                <a16:creationId xmlns:a16="http://schemas.microsoft.com/office/drawing/2014/main" id="{24DA0AB3-E091-736C-219D-F37238082EE3}"/>
              </a:ext>
            </a:extLst>
          </p:cNvPr>
          <p:cNvSpPr>
            <a:spLocks noGrp="1"/>
          </p:cNvSpPr>
          <p:nvPr>
            <p:ph type="sldNum" sz="quarter" idx="12"/>
          </p:nvPr>
        </p:nvSpPr>
        <p:spPr/>
        <p:txBody>
          <a:bodyPr/>
          <a:lstStyle/>
          <a:p>
            <a:fld id="{8091D150-378C-487D-8C11-4F8C67786F34}" type="slidenum">
              <a:rPr lang="en-ID" smtClean="0"/>
              <a:t>‹#›</a:t>
            </a:fld>
            <a:endParaRPr lang="en-ID"/>
          </a:p>
        </p:txBody>
      </p:sp>
    </p:spTree>
    <p:extLst>
      <p:ext uri="{BB962C8B-B14F-4D97-AF65-F5344CB8AC3E}">
        <p14:creationId xmlns:p14="http://schemas.microsoft.com/office/powerpoint/2010/main" val="17588457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udul Saja">
    <p:spTree>
      <p:nvGrpSpPr>
        <p:cNvPr id="1" name=""/>
        <p:cNvGrpSpPr/>
        <p:nvPr/>
      </p:nvGrpSpPr>
      <p:grpSpPr>
        <a:xfrm>
          <a:off x="0" y="0"/>
          <a:ext cx="0" cy="0"/>
          <a:chOff x="0" y="0"/>
          <a:chExt cx="0" cy="0"/>
        </a:xfrm>
      </p:grpSpPr>
      <p:sp>
        <p:nvSpPr>
          <p:cNvPr id="2" name="Judul 1">
            <a:extLst>
              <a:ext uri="{FF2B5EF4-FFF2-40B4-BE49-F238E27FC236}">
                <a16:creationId xmlns:a16="http://schemas.microsoft.com/office/drawing/2014/main" id="{227139C3-21D3-DA5B-719B-7C66E51E3873}"/>
              </a:ext>
            </a:extLst>
          </p:cNvPr>
          <p:cNvSpPr>
            <a:spLocks noGrp="1"/>
          </p:cNvSpPr>
          <p:nvPr>
            <p:ph type="title"/>
          </p:nvPr>
        </p:nvSpPr>
        <p:spPr/>
        <p:txBody>
          <a:bodyPr/>
          <a:lstStyle/>
          <a:p>
            <a:r>
              <a:rPr lang="id-ID"/>
              <a:t>Klik untuk mengedit gaya judul Master</a:t>
            </a:r>
            <a:endParaRPr lang="en-ID"/>
          </a:p>
        </p:txBody>
      </p:sp>
      <p:sp>
        <p:nvSpPr>
          <p:cNvPr id="3" name="Tampungan Tanggal 2">
            <a:extLst>
              <a:ext uri="{FF2B5EF4-FFF2-40B4-BE49-F238E27FC236}">
                <a16:creationId xmlns:a16="http://schemas.microsoft.com/office/drawing/2014/main" id="{1939EFE4-4981-803B-5EE6-6672197AD4B2}"/>
              </a:ext>
            </a:extLst>
          </p:cNvPr>
          <p:cNvSpPr>
            <a:spLocks noGrp="1"/>
          </p:cNvSpPr>
          <p:nvPr>
            <p:ph type="dt" sz="half" idx="10"/>
          </p:nvPr>
        </p:nvSpPr>
        <p:spPr/>
        <p:txBody>
          <a:bodyPr/>
          <a:lstStyle/>
          <a:p>
            <a:fld id="{C110834F-D674-466B-B2C7-BF1C02DAA962}" type="datetimeFigureOut">
              <a:rPr lang="en-ID" smtClean="0"/>
              <a:t>07/10/2024</a:t>
            </a:fld>
            <a:endParaRPr lang="en-ID"/>
          </a:p>
        </p:txBody>
      </p:sp>
      <p:sp>
        <p:nvSpPr>
          <p:cNvPr id="4" name="Tampungan Kaki 3">
            <a:extLst>
              <a:ext uri="{FF2B5EF4-FFF2-40B4-BE49-F238E27FC236}">
                <a16:creationId xmlns:a16="http://schemas.microsoft.com/office/drawing/2014/main" id="{2DACBD89-EC28-4B53-E45F-11BBD409BDE1}"/>
              </a:ext>
            </a:extLst>
          </p:cNvPr>
          <p:cNvSpPr>
            <a:spLocks noGrp="1"/>
          </p:cNvSpPr>
          <p:nvPr>
            <p:ph type="ftr" sz="quarter" idx="11"/>
          </p:nvPr>
        </p:nvSpPr>
        <p:spPr/>
        <p:txBody>
          <a:bodyPr/>
          <a:lstStyle/>
          <a:p>
            <a:endParaRPr lang="en-ID"/>
          </a:p>
        </p:txBody>
      </p:sp>
      <p:sp>
        <p:nvSpPr>
          <p:cNvPr id="5" name="Tampungan Nomor Slide 4">
            <a:extLst>
              <a:ext uri="{FF2B5EF4-FFF2-40B4-BE49-F238E27FC236}">
                <a16:creationId xmlns:a16="http://schemas.microsoft.com/office/drawing/2014/main" id="{2B246623-D381-393E-2DE1-2FC900D0312A}"/>
              </a:ext>
            </a:extLst>
          </p:cNvPr>
          <p:cNvSpPr>
            <a:spLocks noGrp="1"/>
          </p:cNvSpPr>
          <p:nvPr>
            <p:ph type="sldNum" sz="quarter" idx="12"/>
          </p:nvPr>
        </p:nvSpPr>
        <p:spPr/>
        <p:txBody>
          <a:bodyPr/>
          <a:lstStyle/>
          <a:p>
            <a:fld id="{8091D150-378C-487D-8C11-4F8C67786F34}" type="slidenum">
              <a:rPr lang="en-ID" smtClean="0"/>
              <a:t>‹#›</a:t>
            </a:fld>
            <a:endParaRPr lang="en-ID"/>
          </a:p>
        </p:txBody>
      </p:sp>
    </p:spTree>
    <p:extLst>
      <p:ext uri="{BB962C8B-B14F-4D97-AF65-F5344CB8AC3E}">
        <p14:creationId xmlns:p14="http://schemas.microsoft.com/office/powerpoint/2010/main" val="17126527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Kosong">
    <p:spTree>
      <p:nvGrpSpPr>
        <p:cNvPr id="1" name=""/>
        <p:cNvGrpSpPr/>
        <p:nvPr/>
      </p:nvGrpSpPr>
      <p:grpSpPr>
        <a:xfrm>
          <a:off x="0" y="0"/>
          <a:ext cx="0" cy="0"/>
          <a:chOff x="0" y="0"/>
          <a:chExt cx="0" cy="0"/>
        </a:xfrm>
      </p:grpSpPr>
      <p:sp>
        <p:nvSpPr>
          <p:cNvPr id="2" name="Tampungan Tanggal 1">
            <a:extLst>
              <a:ext uri="{FF2B5EF4-FFF2-40B4-BE49-F238E27FC236}">
                <a16:creationId xmlns:a16="http://schemas.microsoft.com/office/drawing/2014/main" id="{E5992FC5-9FC1-515A-E0DE-246447AF6DB6}"/>
              </a:ext>
            </a:extLst>
          </p:cNvPr>
          <p:cNvSpPr>
            <a:spLocks noGrp="1"/>
          </p:cNvSpPr>
          <p:nvPr>
            <p:ph type="dt" sz="half" idx="10"/>
          </p:nvPr>
        </p:nvSpPr>
        <p:spPr/>
        <p:txBody>
          <a:bodyPr/>
          <a:lstStyle/>
          <a:p>
            <a:fld id="{C110834F-D674-466B-B2C7-BF1C02DAA962}" type="datetimeFigureOut">
              <a:rPr lang="en-ID" smtClean="0"/>
              <a:t>07/10/2024</a:t>
            </a:fld>
            <a:endParaRPr lang="en-ID"/>
          </a:p>
        </p:txBody>
      </p:sp>
      <p:sp>
        <p:nvSpPr>
          <p:cNvPr id="3" name="Tampungan Kaki 2">
            <a:extLst>
              <a:ext uri="{FF2B5EF4-FFF2-40B4-BE49-F238E27FC236}">
                <a16:creationId xmlns:a16="http://schemas.microsoft.com/office/drawing/2014/main" id="{891FB271-6471-D291-2A64-C95F299C2BF5}"/>
              </a:ext>
            </a:extLst>
          </p:cNvPr>
          <p:cNvSpPr>
            <a:spLocks noGrp="1"/>
          </p:cNvSpPr>
          <p:nvPr>
            <p:ph type="ftr" sz="quarter" idx="11"/>
          </p:nvPr>
        </p:nvSpPr>
        <p:spPr/>
        <p:txBody>
          <a:bodyPr/>
          <a:lstStyle/>
          <a:p>
            <a:endParaRPr lang="en-ID"/>
          </a:p>
        </p:txBody>
      </p:sp>
      <p:sp>
        <p:nvSpPr>
          <p:cNvPr id="4" name="Tampungan Nomor Slide 3">
            <a:extLst>
              <a:ext uri="{FF2B5EF4-FFF2-40B4-BE49-F238E27FC236}">
                <a16:creationId xmlns:a16="http://schemas.microsoft.com/office/drawing/2014/main" id="{C6B9FA48-C6FB-2D78-911A-87E00A578E22}"/>
              </a:ext>
            </a:extLst>
          </p:cNvPr>
          <p:cNvSpPr>
            <a:spLocks noGrp="1"/>
          </p:cNvSpPr>
          <p:nvPr>
            <p:ph type="sldNum" sz="quarter" idx="12"/>
          </p:nvPr>
        </p:nvSpPr>
        <p:spPr/>
        <p:txBody>
          <a:bodyPr/>
          <a:lstStyle/>
          <a:p>
            <a:fld id="{8091D150-378C-487D-8C11-4F8C67786F34}" type="slidenum">
              <a:rPr lang="en-ID" smtClean="0"/>
              <a:t>‹#›</a:t>
            </a:fld>
            <a:endParaRPr lang="en-ID"/>
          </a:p>
        </p:txBody>
      </p:sp>
    </p:spTree>
    <p:extLst>
      <p:ext uri="{BB962C8B-B14F-4D97-AF65-F5344CB8AC3E}">
        <p14:creationId xmlns:p14="http://schemas.microsoft.com/office/powerpoint/2010/main" val="19375847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Konten dengan Keterangan">
    <p:spTree>
      <p:nvGrpSpPr>
        <p:cNvPr id="1" name=""/>
        <p:cNvGrpSpPr/>
        <p:nvPr/>
      </p:nvGrpSpPr>
      <p:grpSpPr>
        <a:xfrm>
          <a:off x="0" y="0"/>
          <a:ext cx="0" cy="0"/>
          <a:chOff x="0" y="0"/>
          <a:chExt cx="0" cy="0"/>
        </a:xfrm>
      </p:grpSpPr>
      <p:sp>
        <p:nvSpPr>
          <p:cNvPr id="2" name="Judul 1">
            <a:extLst>
              <a:ext uri="{FF2B5EF4-FFF2-40B4-BE49-F238E27FC236}">
                <a16:creationId xmlns:a16="http://schemas.microsoft.com/office/drawing/2014/main" id="{3A35758B-1B72-F461-217D-D8EED5D735B4}"/>
              </a:ext>
            </a:extLst>
          </p:cNvPr>
          <p:cNvSpPr>
            <a:spLocks noGrp="1"/>
          </p:cNvSpPr>
          <p:nvPr>
            <p:ph type="title"/>
          </p:nvPr>
        </p:nvSpPr>
        <p:spPr>
          <a:xfrm>
            <a:off x="839788" y="457200"/>
            <a:ext cx="3932237" cy="1600200"/>
          </a:xfrm>
        </p:spPr>
        <p:txBody>
          <a:bodyPr anchor="b"/>
          <a:lstStyle>
            <a:lvl1pPr>
              <a:defRPr sz="3200"/>
            </a:lvl1pPr>
          </a:lstStyle>
          <a:p>
            <a:r>
              <a:rPr lang="id-ID"/>
              <a:t>Klik untuk mengedit gaya judul Master</a:t>
            </a:r>
            <a:endParaRPr lang="en-ID"/>
          </a:p>
        </p:txBody>
      </p:sp>
      <p:sp>
        <p:nvSpPr>
          <p:cNvPr id="3" name="Tampungan Konten 2">
            <a:extLst>
              <a:ext uri="{FF2B5EF4-FFF2-40B4-BE49-F238E27FC236}">
                <a16:creationId xmlns:a16="http://schemas.microsoft.com/office/drawing/2014/main" id="{F62F3A61-46EF-5020-1AEF-2627FB70936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d-ID"/>
              <a:t>Klik untuk edit gaya teks Master</a:t>
            </a:r>
          </a:p>
          <a:p>
            <a:pPr lvl="1"/>
            <a:r>
              <a:rPr lang="id-ID"/>
              <a:t>Tingkat kedua</a:t>
            </a:r>
          </a:p>
          <a:p>
            <a:pPr lvl="2"/>
            <a:r>
              <a:rPr lang="id-ID"/>
              <a:t>Tingkat ketiga</a:t>
            </a:r>
          </a:p>
          <a:p>
            <a:pPr lvl="3"/>
            <a:r>
              <a:rPr lang="id-ID"/>
              <a:t>Tingkat keempat</a:t>
            </a:r>
          </a:p>
          <a:p>
            <a:pPr lvl="4"/>
            <a:r>
              <a:rPr lang="id-ID"/>
              <a:t>Tingkat kelima</a:t>
            </a:r>
            <a:endParaRPr lang="en-ID"/>
          </a:p>
        </p:txBody>
      </p:sp>
      <p:sp>
        <p:nvSpPr>
          <p:cNvPr id="4" name="Tampungan Teks 3">
            <a:extLst>
              <a:ext uri="{FF2B5EF4-FFF2-40B4-BE49-F238E27FC236}">
                <a16:creationId xmlns:a16="http://schemas.microsoft.com/office/drawing/2014/main" id="{9EF5F401-A3F5-EB66-8259-D7C5F2E431A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d-ID"/>
              <a:t>Klik untuk edit gaya teks Master</a:t>
            </a:r>
          </a:p>
        </p:txBody>
      </p:sp>
      <p:sp>
        <p:nvSpPr>
          <p:cNvPr id="5" name="Tampungan Tanggal 4">
            <a:extLst>
              <a:ext uri="{FF2B5EF4-FFF2-40B4-BE49-F238E27FC236}">
                <a16:creationId xmlns:a16="http://schemas.microsoft.com/office/drawing/2014/main" id="{A20B3B8A-AA46-903D-4052-C7767FEC205D}"/>
              </a:ext>
            </a:extLst>
          </p:cNvPr>
          <p:cNvSpPr>
            <a:spLocks noGrp="1"/>
          </p:cNvSpPr>
          <p:nvPr>
            <p:ph type="dt" sz="half" idx="10"/>
          </p:nvPr>
        </p:nvSpPr>
        <p:spPr/>
        <p:txBody>
          <a:bodyPr/>
          <a:lstStyle/>
          <a:p>
            <a:fld id="{C110834F-D674-466B-B2C7-BF1C02DAA962}" type="datetimeFigureOut">
              <a:rPr lang="en-ID" smtClean="0"/>
              <a:t>07/10/2024</a:t>
            </a:fld>
            <a:endParaRPr lang="en-ID"/>
          </a:p>
        </p:txBody>
      </p:sp>
      <p:sp>
        <p:nvSpPr>
          <p:cNvPr id="6" name="Tampungan Kaki 5">
            <a:extLst>
              <a:ext uri="{FF2B5EF4-FFF2-40B4-BE49-F238E27FC236}">
                <a16:creationId xmlns:a16="http://schemas.microsoft.com/office/drawing/2014/main" id="{F302CC0C-10C8-D187-54C9-B392D305F23F}"/>
              </a:ext>
            </a:extLst>
          </p:cNvPr>
          <p:cNvSpPr>
            <a:spLocks noGrp="1"/>
          </p:cNvSpPr>
          <p:nvPr>
            <p:ph type="ftr" sz="quarter" idx="11"/>
          </p:nvPr>
        </p:nvSpPr>
        <p:spPr/>
        <p:txBody>
          <a:bodyPr/>
          <a:lstStyle/>
          <a:p>
            <a:endParaRPr lang="en-ID"/>
          </a:p>
        </p:txBody>
      </p:sp>
      <p:sp>
        <p:nvSpPr>
          <p:cNvPr id="7" name="Tampungan Nomor Slide 6">
            <a:extLst>
              <a:ext uri="{FF2B5EF4-FFF2-40B4-BE49-F238E27FC236}">
                <a16:creationId xmlns:a16="http://schemas.microsoft.com/office/drawing/2014/main" id="{9E28A0AD-2383-C03F-AC43-B2C4DE1A5DCB}"/>
              </a:ext>
            </a:extLst>
          </p:cNvPr>
          <p:cNvSpPr>
            <a:spLocks noGrp="1"/>
          </p:cNvSpPr>
          <p:nvPr>
            <p:ph type="sldNum" sz="quarter" idx="12"/>
          </p:nvPr>
        </p:nvSpPr>
        <p:spPr/>
        <p:txBody>
          <a:bodyPr/>
          <a:lstStyle/>
          <a:p>
            <a:fld id="{8091D150-378C-487D-8C11-4F8C67786F34}" type="slidenum">
              <a:rPr lang="en-ID" smtClean="0"/>
              <a:t>‹#›</a:t>
            </a:fld>
            <a:endParaRPr lang="en-ID"/>
          </a:p>
        </p:txBody>
      </p:sp>
    </p:spTree>
    <p:extLst>
      <p:ext uri="{BB962C8B-B14F-4D97-AF65-F5344CB8AC3E}">
        <p14:creationId xmlns:p14="http://schemas.microsoft.com/office/powerpoint/2010/main" val="5422542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Gambar dengan Keterangan">
    <p:spTree>
      <p:nvGrpSpPr>
        <p:cNvPr id="1" name=""/>
        <p:cNvGrpSpPr/>
        <p:nvPr/>
      </p:nvGrpSpPr>
      <p:grpSpPr>
        <a:xfrm>
          <a:off x="0" y="0"/>
          <a:ext cx="0" cy="0"/>
          <a:chOff x="0" y="0"/>
          <a:chExt cx="0" cy="0"/>
        </a:xfrm>
      </p:grpSpPr>
      <p:sp>
        <p:nvSpPr>
          <p:cNvPr id="2" name="Judul 1">
            <a:extLst>
              <a:ext uri="{FF2B5EF4-FFF2-40B4-BE49-F238E27FC236}">
                <a16:creationId xmlns:a16="http://schemas.microsoft.com/office/drawing/2014/main" id="{7D54B729-1871-7CE2-E269-BA4C595646B7}"/>
              </a:ext>
            </a:extLst>
          </p:cNvPr>
          <p:cNvSpPr>
            <a:spLocks noGrp="1"/>
          </p:cNvSpPr>
          <p:nvPr>
            <p:ph type="title"/>
          </p:nvPr>
        </p:nvSpPr>
        <p:spPr>
          <a:xfrm>
            <a:off x="839788" y="457200"/>
            <a:ext cx="3932237" cy="1600200"/>
          </a:xfrm>
        </p:spPr>
        <p:txBody>
          <a:bodyPr anchor="b"/>
          <a:lstStyle>
            <a:lvl1pPr>
              <a:defRPr sz="3200"/>
            </a:lvl1pPr>
          </a:lstStyle>
          <a:p>
            <a:r>
              <a:rPr lang="id-ID"/>
              <a:t>Klik untuk mengedit gaya judul Master</a:t>
            </a:r>
            <a:endParaRPr lang="en-ID"/>
          </a:p>
        </p:txBody>
      </p:sp>
      <p:sp>
        <p:nvSpPr>
          <p:cNvPr id="3" name="Tampungan Gambar 2">
            <a:extLst>
              <a:ext uri="{FF2B5EF4-FFF2-40B4-BE49-F238E27FC236}">
                <a16:creationId xmlns:a16="http://schemas.microsoft.com/office/drawing/2014/main" id="{18194D84-9787-DF5A-2175-533D44B5013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D"/>
          </a:p>
        </p:txBody>
      </p:sp>
      <p:sp>
        <p:nvSpPr>
          <p:cNvPr id="4" name="Tampungan Teks 3">
            <a:extLst>
              <a:ext uri="{FF2B5EF4-FFF2-40B4-BE49-F238E27FC236}">
                <a16:creationId xmlns:a16="http://schemas.microsoft.com/office/drawing/2014/main" id="{EAF96470-C5AE-5B0F-E25B-626C9E2FAF0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d-ID"/>
              <a:t>Klik untuk edit gaya teks Master</a:t>
            </a:r>
          </a:p>
        </p:txBody>
      </p:sp>
      <p:sp>
        <p:nvSpPr>
          <p:cNvPr id="5" name="Tampungan Tanggal 4">
            <a:extLst>
              <a:ext uri="{FF2B5EF4-FFF2-40B4-BE49-F238E27FC236}">
                <a16:creationId xmlns:a16="http://schemas.microsoft.com/office/drawing/2014/main" id="{A3B51D6D-4626-6A38-298A-3EE2FEC695E6}"/>
              </a:ext>
            </a:extLst>
          </p:cNvPr>
          <p:cNvSpPr>
            <a:spLocks noGrp="1"/>
          </p:cNvSpPr>
          <p:nvPr>
            <p:ph type="dt" sz="half" idx="10"/>
          </p:nvPr>
        </p:nvSpPr>
        <p:spPr/>
        <p:txBody>
          <a:bodyPr/>
          <a:lstStyle/>
          <a:p>
            <a:fld id="{C110834F-D674-466B-B2C7-BF1C02DAA962}" type="datetimeFigureOut">
              <a:rPr lang="en-ID" smtClean="0"/>
              <a:t>07/10/2024</a:t>
            </a:fld>
            <a:endParaRPr lang="en-ID"/>
          </a:p>
        </p:txBody>
      </p:sp>
      <p:sp>
        <p:nvSpPr>
          <p:cNvPr id="6" name="Tampungan Kaki 5">
            <a:extLst>
              <a:ext uri="{FF2B5EF4-FFF2-40B4-BE49-F238E27FC236}">
                <a16:creationId xmlns:a16="http://schemas.microsoft.com/office/drawing/2014/main" id="{3601ACC4-BEFE-C6F9-2CE5-62137BD2562B}"/>
              </a:ext>
            </a:extLst>
          </p:cNvPr>
          <p:cNvSpPr>
            <a:spLocks noGrp="1"/>
          </p:cNvSpPr>
          <p:nvPr>
            <p:ph type="ftr" sz="quarter" idx="11"/>
          </p:nvPr>
        </p:nvSpPr>
        <p:spPr/>
        <p:txBody>
          <a:bodyPr/>
          <a:lstStyle/>
          <a:p>
            <a:endParaRPr lang="en-ID"/>
          </a:p>
        </p:txBody>
      </p:sp>
      <p:sp>
        <p:nvSpPr>
          <p:cNvPr id="7" name="Tampungan Nomor Slide 6">
            <a:extLst>
              <a:ext uri="{FF2B5EF4-FFF2-40B4-BE49-F238E27FC236}">
                <a16:creationId xmlns:a16="http://schemas.microsoft.com/office/drawing/2014/main" id="{14E769CD-345D-83A0-005B-F251C443C9F5}"/>
              </a:ext>
            </a:extLst>
          </p:cNvPr>
          <p:cNvSpPr>
            <a:spLocks noGrp="1"/>
          </p:cNvSpPr>
          <p:nvPr>
            <p:ph type="sldNum" sz="quarter" idx="12"/>
          </p:nvPr>
        </p:nvSpPr>
        <p:spPr/>
        <p:txBody>
          <a:bodyPr/>
          <a:lstStyle/>
          <a:p>
            <a:fld id="{8091D150-378C-487D-8C11-4F8C67786F34}" type="slidenum">
              <a:rPr lang="en-ID" smtClean="0"/>
              <a:t>‹#›</a:t>
            </a:fld>
            <a:endParaRPr lang="en-ID"/>
          </a:p>
        </p:txBody>
      </p:sp>
    </p:spTree>
    <p:extLst>
      <p:ext uri="{BB962C8B-B14F-4D97-AF65-F5344CB8AC3E}">
        <p14:creationId xmlns:p14="http://schemas.microsoft.com/office/powerpoint/2010/main" val="26949833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ampungan Judul 1">
            <a:extLst>
              <a:ext uri="{FF2B5EF4-FFF2-40B4-BE49-F238E27FC236}">
                <a16:creationId xmlns:a16="http://schemas.microsoft.com/office/drawing/2014/main" id="{73E278B1-1FA8-E840-92D5-6556F64A361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d-ID"/>
              <a:t>Klik untuk mengedit gaya judul Master</a:t>
            </a:r>
            <a:endParaRPr lang="en-ID"/>
          </a:p>
        </p:txBody>
      </p:sp>
      <p:sp>
        <p:nvSpPr>
          <p:cNvPr id="3" name="Tampungan Teks 2">
            <a:extLst>
              <a:ext uri="{FF2B5EF4-FFF2-40B4-BE49-F238E27FC236}">
                <a16:creationId xmlns:a16="http://schemas.microsoft.com/office/drawing/2014/main" id="{C63817FF-2D2D-C886-917C-2531034BD0F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d-ID"/>
              <a:t>Klik untuk edit gaya teks Master</a:t>
            </a:r>
          </a:p>
          <a:p>
            <a:pPr lvl="1"/>
            <a:r>
              <a:rPr lang="id-ID"/>
              <a:t>Tingkat kedua</a:t>
            </a:r>
          </a:p>
          <a:p>
            <a:pPr lvl="2"/>
            <a:r>
              <a:rPr lang="id-ID"/>
              <a:t>Tingkat ketiga</a:t>
            </a:r>
          </a:p>
          <a:p>
            <a:pPr lvl="3"/>
            <a:r>
              <a:rPr lang="id-ID"/>
              <a:t>Tingkat keempat</a:t>
            </a:r>
          </a:p>
          <a:p>
            <a:pPr lvl="4"/>
            <a:r>
              <a:rPr lang="id-ID"/>
              <a:t>Tingkat kelima</a:t>
            </a:r>
            <a:endParaRPr lang="en-ID"/>
          </a:p>
        </p:txBody>
      </p:sp>
      <p:sp>
        <p:nvSpPr>
          <p:cNvPr id="4" name="Tampungan Tanggal 3">
            <a:extLst>
              <a:ext uri="{FF2B5EF4-FFF2-40B4-BE49-F238E27FC236}">
                <a16:creationId xmlns:a16="http://schemas.microsoft.com/office/drawing/2014/main" id="{900E4DA0-6193-86AE-C7E9-4D258FAECAB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110834F-D674-466B-B2C7-BF1C02DAA962}" type="datetimeFigureOut">
              <a:rPr lang="en-ID" smtClean="0"/>
              <a:t>07/10/2024</a:t>
            </a:fld>
            <a:endParaRPr lang="en-ID"/>
          </a:p>
        </p:txBody>
      </p:sp>
      <p:sp>
        <p:nvSpPr>
          <p:cNvPr id="5" name="Tampungan Kaki 4">
            <a:extLst>
              <a:ext uri="{FF2B5EF4-FFF2-40B4-BE49-F238E27FC236}">
                <a16:creationId xmlns:a16="http://schemas.microsoft.com/office/drawing/2014/main" id="{7E363B28-2486-9655-ABE9-4B75120FCF5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ID"/>
          </a:p>
        </p:txBody>
      </p:sp>
      <p:sp>
        <p:nvSpPr>
          <p:cNvPr id="6" name="Tampungan Nomor Slide 5">
            <a:extLst>
              <a:ext uri="{FF2B5EF4-FFF2-40B4-BE49-F238E27FC236}">
                <a16:creationId xmlns:a16="http://schemas.microsoft.com/office/drawing/2014/main" id="{CAAD06A4-519A-5090-FDCA-D4E7E591B29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091D150-378C-487D-8C11-4F8C67786F34}" type="slidenum">
              <a:rPr lang="en-ID" smtClean="0"/>
              <a:t>‹#›</a:t>
            </a:fld>
            <a:endParaRPr lang="en-ID"/>
          </a:p>
        </p:txBody>
      </p:sp>
    </p:spTree>
    <p:extLst>
      <p:ext uri="{BB962C8B-B14F-4D97-AF65-F5344CB8AC3E}">
        <p14:creationId xmlns:p14="http://schemas.microsoft.com/office/powerpoint/2010/main" val="12181992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7.svg"/><Relationship Id="rId3" Type="http://schemas.microsoft.com/office/2007/relationships/hdphoto" Target="../media/hdphoto1.wdp"/><Relationship Id="rId7" Type="http://schemas.openxmlformats.org/officeDocument/2006/relationships/image" Target="../media/image51.svg"/><Relationship Id="rId12" Type="http://schemas.openxmlformats.org/officeDocument/2006/relationships/image" Target="../media/image56.png"/><Relationship Id="rId2" Type="http://schemas.openxmlformats.org/officeDocument/2006/relationships/image" Target="../media/image48.png"/><Relationship Id="rId1" Type="http://schemas.openxmlformats.org/officeDocument/2006/relationships/slideLayout" Target="../slideLayouts/slideLayout2.xml"/><Relationship Id="rId6" Type="http://schemas.openxmlformats.org/officeDocument/2006/relationships/image" Target="../media/image50.png"/><Relationship Id="rId11" Type="http://schemas.openxmlformats.org/officeDocument/2006/relationships/image" Target="../media/image55.svg"/><Relationship Id="rId5" Type="http://schemas.microsoft.com/office/2007/relationships/hdphoto" Target="../media/hdphoto2.wdp"/><Relationship Id="rId10" Type="http://schemas.openxmlformats.org/officeDocument/2006/relationships/image" Target="../media/image54.png"/><Relationship Id="rId4" Type="http://schemas.openxmlformats.org/officeDocument/2006/relationships/image" Target="../media/image49.png"/><Relationship Id="rId9" Type="http://schemas.openxmlformats.org/officeDocument/2006/relationships/image" Target="../media/image53.svg"/></Relationships>
</file>

<file path=ppt/slides/_rels/slide1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66.svg"/><Relationship Id="rId13" Type="http://schemas.openxmlformats.org/officeDocument/2006/relationships/image" Target="../media/image71.png"/><Relationship Id="rId18" Type="http://schemas.openxmlformats.org/officeDocument/2006/relationships/image" Target="../media/image76.svg"/><Relationship Id="rId3" Type="http://schemas.openxmlformats.org/officeDocument/2006/relationships/image" Target="../media/image61.png"/><Relationship Id="rId7" Type="http://schemas.openxmlformats.org/officeDocument/2006/relationships/image" Target="../media/image65.png"/><Relationship Id="rId12" Type="http://schemas.openxmlformats.org/officeDocument/2006/relationships/image" Target="../media/image70.svg"/><Relationship Id="rId17" Type="http://schemas.openxmlformats.org/officeDocument/2006/relationships/image" Target="../media/image75.png"/><Relationship Id="rId2" Type="http://schemas.openxmlformats.org/officeDocument/2006/relationships/image" Target="../media/image60.jpeg"/><Relationship Id="rId16" Type="http://schemas.openxmlformats.org/officeDocument/2006/relationships/image" Target="../media/image74.svg"/><Relationship Id="rId20" Type="http://schemas.openxmlformats.org/officeDocument/2006/relationships/image" Target="../media/image78.svg"/><Relationship Id="rId1" Type="http://schemas.openxmlformats.org/officeDocument/2006/relationships/slideLayout" Target="../slideLayouts/slideLayout2.xml"/><Relationship Id="rId6" Type="http://schemas.openxmlformats.org/officeDocument/2006/relationships/image" Target="../media/image64.svg"/><Relationship Id="rId11" Type="http://schemas.openxmlformats.org/officeDocument/2006/relationships/image" Target="../media/image69.png"/><Relationship Id="rId5" Type="http://schemas.openxmlformats.org/officeDocument/2006/relationships/image" Target="../media/image63.png"/><Relationship Id="rId15" Type="http://schemas.openxmlformats.org/officeDocument/2006/relationships/image" Target="../media/image73.png"/><Relationship Id="rId10" Type="http://schemas.openxmlformats.org/officeDocument/2006/relationships/image" Target="../media/image68.svg"/><Relationship Id="rId19" Type="http://schemas.openxmlformats.org/officeDocument/2006/relationships/image" Target="../media/image77.png"/><Relationship Id="rId4" Type="http://schemas.openxmlformats.org/officeDocument/2006/relationships/image" Target="../media/image62.svg"/><Relationship Id="rId9" Type="http://schemas.openxmlformats.org/officeDocument/2006/relationships/image" Target="../media/image67.png"/><Relationship Id="rId14" Type="http://schemas.openxmlformats.org/officeDocument/2006/relationships/image" Target="../media/image72.svg"/></Relationships>
</file>

<file path=ppt/slides/_rels/slide15.xml.rels><?xml version="1.0" encoding="UTF-8" standalone="yes"?>
<Relationships xmlns="http://schemas.openxmlformats.org/package/2006/relationships"><Relationship Id="rId8" Type="http://schemas.openxmlformats.org/officeDocument/2006/relationships/image" Target="../media/image85.svg"/><Relationship Id="rId3" Type="http://schemas.openxmlformats.org/officeDocument/2006/relationships/image" Target="../media/image80.png"/><Relationship Id="rId7" Type="http://schemas.openxmlformats.org/officeDocument/2006/relationships/image" Target="../media/image84.png"/><Relationship Id="rId2" Type="http://schemas.openxmlformats.org/officeDocument/2006/relationships/image" Target="../media/image79.png"/><Relationship Id="rId1" Type="http://schemas.openxmlformats.org/officeDocument/2006/relationships/slideLayout" Target="../slideLayouts/slideLayout2.xml"/><Relationship Id="rId6" Type="http://schemas.openxmlformats.org/officeDocument/2006/relationships/image" Target="../media/image83.svg"/><Relationship Id="rId5" Type="http://schemas.openxmlformats.org/officeDocument/2006/relationships/image" Target="../media/image82.png"/><Relationship Id="rId10" Type="http://schemas.openxmlformats.org/officeDocument/2006/relationships/image" Target="../media/image87.svg"/><Relationship Id="rId4" Type="http://schemas.openxmlformats.org/officeDocument/2006/relationships/image" Target="../media/image81.svg"/><Relationship Id="rId9" Type="http://schemas.openxmlformats.org/officeDocument/2006/relationships/image" Target="../media/image86.png"/></Relationships>
</file>

<file path=ppt/slides/_rels/slide16.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93.pn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svg"/><Relationship Id="rId7"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svg"/><Relationship Id="rId4" Type="http://schemas.openxmlformats.org/officeDocument/2006/relationships/image" Target="../media/image7.png"/><Relationship Id="rId9" Type="http://schemas.openxmlformats.org/officeDocument/2006/relationships/image" Target="../media/image12.svg"/></Relationships>
</file>

<file path=ppt/slides/_rels/slide2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png"/></Relationships>
</file>

<file path=ppt/slides/_rels/slide3.xml.rels><?xml version="1.0" encoding="UTF-8" standalone="yes"?>
<Relationships xmlns="http://schemas.openxmlformats.org/package/2006/relationships"><Relationship Id="rId3" Type="http://schemas.openxmlformats.org/officeDocument/2006/relationships/image" Target="../media/image14.svg"/><Relationship Id="rId7" Type="http://schemas.openxmlformats.org/officeDocument/2006/relationships/image" Target="../media/image18.sv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svg"/><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g"/><Relationship Id="rId1" Type="http://schemas.openxmlformats.org/officeDocument/2006/relationships/slideLayout" Target="../slideLayouts/slideLayout2.xml"/><Relationship Id="rId4" Type="http://schemas.openxmlformats.org/officeDocument/2006/relationships/image" Target="../media/image29.jpg"/></Relationships>
</file>

<file path=ppt/slides/_rels/slide8.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svg"/><Relationship Id="rId7" Type="http://schemas.openxmlformats.org/officeDocument/2006/relationships/image" Target="../media/image35.svg"/><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svg"/><Relationship Id="rId4" Type="http://schemas.openxmlformats.org/officeDocument/2006/relationships/image" Target="../media/image32.png"/><Relationship Id="rId9" Type="http://schemas.openxmlformats.org/officeDocument/2006/relationships/image" Target="../media/image37.svg"/></Relationships>
</file>

<file path=ppt/slides/_rels/slide9.xml.rels><?xml version="1.0" encoding="UTF-8" standalone="yes"?>
<Relationships xmlns="http://schemas.openxmlformats.org/package/2006/relationships"><Relationship Id="rId3" Type="http://schemas.openxmlformats.org/officeDocument/2006/relationships/image" Target="../media/image39.svg"/><Relationship Id="rId7" Type="http://schemas.openxmlformats.org/officeDocument/2006/relationships/image" Target="../media/image43.svg"/><Relationship Id="rId2"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svg"/><Relationship Id="rId4"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2">
            <a:extLst>
              <a:ext uri="{FF2B5EF4-FFF2-40B4-BE49-F238E27FC236}">
                <a16:creationId xmlns:a16="http://schemas.microsoft.com/office/drawing/2014/main" id="{359CE2D0-91F7-9B80-3421-A3F54E9B93CD}"/>
              </a:ext>
            </a:extLst>
          </p:cNvPr>
          <p:cNvSpPr/>
          <p:nvPr/>
        </p:nvSpPr>
        <p:spPr>
          <a:xfrm>
            <a:off x="0" y="4439883"/>
            <a:ext cx="12192000" cy="178770"/>
          </a:xfrm>
          <a:prstGeom prst="rect">
            <a:avLst/>
          </a:prstGeom>
          <a:gradFill flip="none" rotWithShape="1">
            <a:gsLst>
              <a:gs pos="0">
                <a:schemeClr val="accent1">
                  <a:lumMod val="67000"/>
                </a:schemeClr>
              </a:gs>
              <a:gs pos="100000">
                <a:srgbClr val="1E96D5"/>
              </a:gs>
            </a:gsLst>
            <a:lin ang="0" scaled="1"/>
            <a:tileRect/>
          </a:gradFill>
          <a:ln>
            <a:noFill/>
          </a:ln>
          <a:effectLst>
            <a:outerShdw blurRad="50800" dist="50800" dir="5400000" sx="1000" sy="1000" algn="ctr" rotWithShape="0">
              <a:srgbClr val="000000"/>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dirty="0"/>
          </a:p>
        </p:txBody>
      </p:sp>
      <p:pic>
        <p:nvPicPr>
          <p:cNvPr id="5" name="Graphic 22">
            <a:extLst>
              <a:ext uri="{FF2B5EF4-FFF2-40B4-BE49-F238E27FC236}">
                <a16:creationId xmlns:a16="http://schemas.microsoft.com/office/drawing/2014/main" id="{28AA83F4-F03C-0376-67AF-F0B78DB719EC}"/>
              </a:ext>
            </a:extLst>
          </p:cNvPr>
          <p:cNvPicPr>
            <a:picLocks noChangeAspect="1"/>
          </p:cNvPicPr>
          <p:nvPr/>
        </p:nvPicPr>
        <p:blipFill>
          <a:blip r:embed="rId3" cstate="hqprint">
            <a:extLst>
              <a:ext uri="{28A0092B-C50C-407E-A947-70E740481C1C}">
                <a14:useLocalDpi xmlns:a14="http://schemas.microsoft.com/office/drawing/2010/main" val="0"/>
              </a:ext>
            </a:extLst>
          </a:blip>
          <a:srcRect/>
          <a:stretch/>
        </p:blipFill>
        <p:spPr>
          <a:xfrm>
            <a:off x="195761" y="228682"/>
            <a:ext cx="1821416" cy="462036"/>
          </a:xfrm>
          <a:prstGeom prst="rect">
            <a:avLst/>
          </a:prstGeom>
        </p:spPr>
      </p:pic>
      <p:sp>
        <p:nvSpPr>
          <p:cNvPr id="6" name="TextBox 62">
            <a:extLst>
              <a:ext uri="{FF2B5EF4-FFF2-40B4-BE49-F238E27FC236}">
                <a16:creationId xmlns:a16="http://schemas.microsoft.com/office/drawing/2014/main" id="{9D74B941-EFEE-A353-6F80-5B688AA47EBF}"/>
              </a:ext>
            </a:extLst>
          </p:cNvPr>
          <p:cNvSpPr txBox="1"/>
          <p:nvPr/>
        </p:nvSpPr>
        <p:spPr>
          <a:xfrm>
            <a:off x="2038855" y="376662"/>
            <a:ext cx="4043793" cy="277000"/>
          </a:xfrm>
          <a:prstGeom prst="rect">
            <a:avLst/>
          </a:prstGeom>
          <a:noFill/>
        </p:spPr>
        <p:txBody>
          <a:bodyPr wrap="square" rtlCol="0">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en-US" sz="1200" i="0" u="none" strike="noStrike" kern="1200" cap="none" normalizeH="0" baseline="0" noProof="0" dirty="0">
                <a:ln>
                  <a:noFill/>
                </a:ln>
                <a:solidFill>
                  <a:srgbClr val="000C2C"/>
                </a:solidFill>
                <a:effectLst/>
                <a:uLnTx/>
                <a:uFillTx/>
                <a:latin typeface="Aptos" panose="020B0004020202020204" pitchFamily="34" charset="0"/>
                <a:ea typeface="+mn-ea"/>
                <a:cs typeface="Poppins Medium" panose="00000600000000000000" pitchFamily="2" charset="0"/>
              </a:rPr>
              <a:t>Business Communication Transformation</a:t>
            </a:r>
            <a:endParaRPr kumimoji="0" lang="en-ID" sz="1200" i="0" u="none" strike="noStrike" kern="1200" cap="none" normalizeH="0" baseline="0" noProof="0" dirty="0">
              <a:ln>
                <a:noFill/>
              </a:ln>
              <a:solidFill>
                <a:srgbClr val="000C2C"/>
              </a:solidFill>
              <a:effectLst/>
              <a:uLnTx/>
              <a:uFillTx/>
              <a:latin typeface="Aptos" panose="020B0004020202020204" pitchFamily="34" charset="0"/>
              <a:ea typeface="+mn-ea"/>
              <a:cs typeface="Poppins Medium" panose="00000600000000000000" pitchFamily="2" charset="0"/>
            </a:endParaRPr>
          </a:p>
        </p:txBody>
      </p:sp>
      <p:sp>
        <p:nvSpPr>
          <p:cNvPr id="7" name="TextBox 53">
            <a:extLst>
              <a:ext uri="{FF2B5EF4-FFF2-40B4-BE49-F238E27FC236}">
                <a16:creationId xmlns:a16="http://schemas.microsoft.com/office/drawing/2014/main" id="{00712F16-424A-A432-3105-B89388DD54D9}"/>
              </a:ext>
            </a:extLst>
          </p:cNvPr>
          <p:cNvSpPr txBox="1"/>
          <p:nvPr/>
        </p:nvSpPr>
        <p:spPr>
          <a:xfrm>
            <a:off x="1106469" y="5034788"/>
            <a:ext cx="11182711" cy="1446550"/>
          </a:xfrm>
          <a:prstGeom prst="rect">
            <a:avLst/>
          </a:prstGeom>
          <a:noFill/>
        </p:spPr>
        <p:txBody>
          <a:bodyPr wrap="square" rtlCol="0">
            <a:spAutoFit/>
          </a:bodyPr>
          <a:lstStyle/>
          <a:p>
            <a:r>
              <a:rPr lang="en-US" sz="4400" b="1" i="0" dirty="0" err="1">
                <a:solidFill>
                  <a:schemeClr val="bg1"/>
                </a:solidFill>
                <a:effectLst/>
                <a:latin typeface="Aptos" panose="020B0004020202020204" pitchFamily="34" charset="0"/>
                <a:ea typeface="Open Sans" pitchFamily="2" charset="0"/>
                <a:cs typeface="Open Sans" pitchFamily="2" charset="0"/>
              </a:rPr>
              <a:t>CyCX</a:t>
            </a:r>
            <a:r>
              <a:rPr lang="en-US" sz="4400" b="1" i="0" dirty="0">
                <a:solidFill>
                  <a:schemeClr val="bg1"/>
                </a:solidFill>
                <a:effectLst/>
                <a:latin typeface="Aptos" panose="020B0004020202020204" pitchFamily="34" charset="0"/>
                <a:ea typeface="Open Sans" pitchFamily="2" charset="0"/>
                <a:cs typeface="Open Sans" pitchFamily="2" charset="0"/>
              </a:rPr>
              <a:t> – </a:t>
            </a:r>
            <a:r>
              <a:rPr lang="en-US" sz="4400" i="0" dirty="0">
                <a:solidFill>
                  <a:schemeClr val="bg1"/>
                </a:solidFill>
                <a:effectLst/>
                <a:latin typeface="Aptos" panose="020B0004020202020204" pitchFamily="34" charset="0"/>
                <a:ea typeface="Open Sans" pitchFamily="2" charset="0"/>
                <a:cs typeface="Open Sans" pitchFamily="2" charset="0"/>
              </a:rPr>
              <a:t>AI powered CX Contact </a:t>
            </a:r>
          </a:p>
          <a:p>
            <a:r>
              <a:rPr lang="en-US" sz="4400" i="0" dirty="0">
                <a:solidFill>
                  <a:schemeClr val="bg1"/>
                </a:solidFill>
                <a:effectLst/>
                <a:latin typeface="Aptos" panose="020B0004020202020204" pitchFamily="34" charset="0"/>
                <a:ea typeface="Open Sans" pitchFamily="2" charset="0"/>
                <a:cs typeface="Open Sans" pitchFamily="2" charset="0"/>
              </a:rPr>
              <a:t>Centre Solution</a:t>
            </a:r>
            <a:endParaRPr lang="en-US" sz="4400" i="0" u="none" strike="noStrike" baseline="0" dirty="0">
              <a:solidFill>
                <a:schemeClr val="bg1"/>
              </a:solidFill>
              <a:latin typeface="Aptos" panose="020B0004020202020204" pitchFamily="34" charset="0"/>
              <a:ea typeface="Open Sans" pitchFamily="2" charset="0"/>
              <a:cs typeface="Open Sans" pitchFamily="2" charset="0"/>
            </a:endParaRPr>
          </a:p>
        </p:txBody>
      </p:sp>
      <p:pic>
        <p:nvPicPr>
          <p:cNvPr id="8" name="Gambar 7" descr="Sebuah gambar berisi lingkaran, seni&#10;&#10;Deskripsi dibuat secara otomatis">
            <a:extLst>
              <a:ext uri="{FF2B5EF4-FFF2-40B4-BE49-F238E27FC236}">
                <a16:creationId xmlns:a16="http://schemas.microsoft.com/office/drawing/2014/main" id="{DCD3F78C-BE99-AA8A-E650-D46735ED430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467858" y="1137579"/>
            <a:ext cx="2886169" cy="2886169"/>
          </a:xfrm>
          <a:prstGeom prst="rect">
            <a:avLst/>
          </a:prstGeom>
        </p:spPr>
      </p:pic>
    </p:spTree>
    <p:extLst>
      <p:ext uri="{BB962C8B-B14F-4D97-AF65-F5344CB8AC3E}">
        <p14:creationId xmlns:p14="http://schemas.microsoft.com/office/powerpoint/2010/main" val="40056233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3058847-AE88-E720-45EB-9E40C85FB6DD}"/>
              </a:ext>
            </a:extLst>
          </p:cNvPr>
          <p:cNvSpPr txBox="1"/>
          <p:nvPr/>
        </p:nvSpPr>
        <p:spPr>
          <a:xfrm>
            <a:off x="215403" y="132656"/>
            <a:ext cx="7880847" cy="4616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48ED1"/>
                </a:solidFill>
                <a:effectLst/>
                <a:uLnTx/>
                <a:uFillTx/>
                <a:latin typeface="Aptos" panose="020B0004020202020204" pitchFamily="34" charset="0"/>
                <a:cs typeface="Segoe UI Semibold"/>
              </a:rPr>
              <a:t>The </a:t>
            </a:r>
            <a:r>
              <a:rPr kumimoji="0" lang="en-US" sz="2400" b="1" i="0" u="none" strike="noStrike" kern="1200" cap="none" spc="0" normalizeH="0" baseline="0" noProof="0" dirty="0" err="1">
                <a:ln>
                  <a:noFill/>
                </a:ln>
                <a:solidFill>
                  <a:srgbClr val="048ED1"/>
                </a:solidFill>
                <a:effectLst/>
                <a:uLnTx/>
                <a:uFillTx/>
                <a:latin typeface="Aptos" panose="020B0004020202020204" pitchFamily="34" charset="0"/>
                <a:cs typeface="Segoe UI Semibold"/>
              </a:rPr>
              <a:t>CyCX</a:t>
            </a:r>
            <a:r>
              <a:rPr kumimoji="0" lang="en-US" sz="2400" b="1" i="0" u="none" strike="noStrike" kern="1200" cap="none" spc="0" normalizeH="0" baseline="0" noProof="0" dirty="0">
                <a:ln>
                  <a:noFill/>
                </a:ln>
                <a:solidFill>
                  <a:srgbClr val="048ED1"/>
                </a:solidFill>
                <a:effectLst/>
                <a:uLnTx/>
                <a:uFillTx/>
                <a:latin typeface="Aptos" panose="020B0004020202020204" pitchFamily="34" charset="0"/>
                <a:cs typeface="Segoe UI Semibold"/>
              </a:rPr>
              <a:t> Solution</a:t>
            </a:r>
          </a:p>
        </p:txBody>
      </p:sp>
      <p:pic>
        <p:nvPicPr>
          <p:cNvPr id="6" name="Picture 5">
            <a:extLst>
              <a:ext uri="{FF2B5EF4-FFF2-40B4-BE49-F238E27FC236}">
                <a16:creationId xmlns:a16="http://schemas.microsoft.com/office/drawing/2014/main" id="{4B8E192D-BD23-2442-4100-C688F5520919}"/>
              </a:ext>
            </a:extLst>
          </p:cNvPr>
          <p:cNvPicPr>
            <a:picLocks noChangeAspect="1"/>
          </p:cNvPicPr>
          <p:nvPr/>
        </p:nvPicPr>
        <p:blipFill>
          <a:blip r:embed="rId2">
            <a:clrChange>
              <a:clrFrom>
                <a:srgbClr val="F1F5FD"/>
              </a:clrFrom>
              <a:clrTo>
                <a:srgbClr val="F1F5FD">
                  <a:alpha val="0"/>
                </a:srgbClr>
              </a:clrTo>
            </a:clrChange>
          </a:blip>
          <a:stretch>
            <a:fillRect/>
          </a:stretch>
        </p:blipFill>
        <p:spPr>
          <a:xfrm>
            <a:off x="495300" y="1655138"/>
            <a:ext cx="3973746" cy="2348937"/>
          </a:xfrm>
          <a:prstGeom prst="rect">
            <a:avLst/>
          </a:prstGeom>
        </p:spPr>
      </p:pic>
      <p:sp>
        <p:nvSpPr>
          <p:cNvPr id="8" name="TextBox 7">
            <a:extLst>
              <a:ext uri="{FF2B5EF4-FFF2-40B4-BE49-F238E27FC236}">
                <a16:creationId xmlns:a16="http://schemas.microsoft.com/office/drawing/2014/main" id="{5EAE1CD2-B535-7419-099B-B1F09987B37A}"/>
              </a:ext>
            </a:extLst>
          </p:cNvPr>
          <p:cNvSpPr txBox="1"/>
          <p:nvPr/>
        </p:nvSpPr>
        <p:spPr>
          <a:xfrm>
            <a:off x="234454" y="856539"/>
            <a:ext cx="11093946" cy="829651"/>
          </a:xfrm>
          <a:prstGeom prst="rect">
            <a:avLst/>
          </a:prstGeom>
          <a:noFill/>
        </p:spPr>
        <p:txBody>
          <a:bodyPr wrap="square">
            <a:spAutoFit/>
          </a:bodyPr>
          <a:lstStyle/>
          <a:p>
            <a:pPr>
              <a:lnSpc>
                <a:spcPct val="150000"/>
              </a:lnSpc>
            </a:pPr>
            <a:r>
              <a:rPr lang="en-US" sz="1100" dirty="0">
                <a:latin typeface="Aptos" panose="020B0004020202020204" pitchFamily="34" charset="0"/>
              </a:rPr>
              <a:t>CyCX goes beyond traditional ACD systems providing you an array of communication channels such as Voice, SMS, Email, Fax, Web Chat, Web Call-back, Call back in Queue and Social Media connections meaning you can connect on any level.</a:t>
            </a:r>
          </a:p>
          <a:p>
            <a:pPr>
              <a:lnSpc>
                <a:spcPct val="150000"/>
              </a:lnSpc>
            </a:pPr>
            <a:endParaRPr lang="en-US" sz="1100" dirty="0">
              <a:latin typeface="Aptos" panose="020B0004020202020204" pitchFamily="34" charset="0"/>
            </a:endParaRPr>
          </a:p>
        </p:txBody>
      </p:sp>
      <p:pic>
        <p:nvPicPr>
          <p:cNvPr id="9" name="Picture 14">
            <a:extLst>
              <a:ext uri="{FF2B5EF4-FFF2-40B4-BE49-F238E27FC236}">
                <a16:creationId xmlns:a16="http://schemas.microsoft.com/office/drawing/2014/main" id="{D1021590-2BF1-4C95-0994-D343BFF2FA7A}"/>
              </a:ext>
            </a:extLst>
          </p:cNvPr>
          <p:cNvPicPr>
            <a:picLocks noChangeAspect="1"/>
          </p:cNvPicPr>
          <p:nvPr/>
        </p:nvPicPr>
        <p:blipFill>
          <a:blip r:embed="rId3">
            <a:clrChange>
              <a:clrFrom>
                <a:srgbClr val="E6E6E6"/>
              </a:clrFrom>
              <a:clrTo>
                <a:srgbClr val="E6E6E6">
                  <a:alpha val="0"/>
                </a:srgbClr>
              </a:clrTo>
            </a:clrChange>
          </a:blip>
          <a:stretch>
            <a:fillRect/>
          </a:stretch>
        </p:blipFill>
        <p:spPr>
          <a:xfrm>
            <a:off x="9662698" y="4004814"/>
            <a:ext cx="2529302" cy="2398201"/>
          </a:xfrm>
          <a:prstGeom prst="rect">
            <a:avLst/>
          </a:prstGeom>
        </p:spPr>
      </p:pic>
      <p:sp>
        <p:nvSpPr>
          <p:cNvPr id="11" name="TextBox 26">
            <a:extLst>
              <a:ext uri="{FF2B5EF4-FFF2-40B4-BE49-F238E27FC236}">
                <a16:creationId xmlns:a16="http://schemas.microsoft.com/office/drawing/2014/main" id="{70660DC9-E8A5-5797-4E84-D2456805775D}"/>
              </a:ext>
            </a:extLst>
          </p:cNvPr>
          <p:cNvSpPr txBox="1"/>
          <p:nvPr/>
        </p:nvSpPr>
        <p:spPr>
          <a:xfrm>
            <a:off x="336550" y="4541595"/>
            <a:ext cx="9065302" cy="1516377"/>
          </a:xfrm>
          <a:prstGeom prst="rect">
            <a:avLst/>
          </a:prstGeom>
          <a:noFill/>
        </p:spPr>
        <p:txBody>
          <a:bodyPr wrap="square">
            <a:spAutoFit/>
          </a:bodyPr>
          <a:lstStyle/>
          <a:p>
            <a:pPr>
              <a:lnSpc>
                <a:spcPts val="1600"/>
              </a:lnSpc>
            </a:pPr>
            <a:r>
              <a:rPr lang="en-US" sz="1200" b="1" dirty="0">
                <a:latin typeface="Aptos" panose="020B0004020202020204" pitchFamily="34" charset="0"/>
              </a:rPr>
              <a:t>Easily answer and transfer calls with the click of a button</a:t>
            </a:r>
          </a:p>
          <a:p>
            <a:pPr>
              <a:lnSpc>
                <a:spcPts val="1600"/>
              </a:lnSpc>
            </a:pPr>
            <a:endParaRPr lang="en-US" sz="1100" b="1" dirty="0">
              <a:latin typeface="Aptos" panose="020B0004020202020204" pitchFamily="34" charset="0"/>
            </a:endParaRPr>
          </a:p>
          <a:p>
            <a:pPr>
              <a:lnSpc>
                <a:spcPts val="1600"/>
              </a:lnSpc>
            </a:pPr>
            <a:r>
              <a:rPr lang="en-US" sz="1100" dirty="0" err="1">
                <a:latin typeface="Aptos" panose="020B0004020202020204" pitchFamily="34" charset="0"/>
              </a:rPr>
              <a:t>CyDesk</a:t>
            </a:r>
            <a:r>
              <a:rPr lang="en-US" sz="1100" dirty="0">
                <a:latin typeface="Aptos" panose="020B0004020202020204" pitchFamily="34" charset="0"/>
              </a:rPr>
              <a:t> is integrated into CyCX allowing calls to be answered, put on hold and transferred with the click of a button. Agents can select from a range of transfer options; they can SMS or instant message colleagues or have CyDesk alert them once a busy user is made available.</a:t>
            </a:r>
          </a:p>
          <a:p>
            <a:pPr>
              <a:lnSpc>
                <a:spcPts val="1600"/>
              </a:lnSpc>
            </a:pPr>
            <a:endParaRPr lang="en-US" sz="1100" dirty="0">
              <a:latin typeface="Aptos" panose="020B0004020202020204" pitchFamily="34" charset="0"/>
            </a:endParaRPr>
          </a:p>
          <a:p>
            <a:pPr>
              <a:lnSpc>
                <a:spcPts val="1600"/>
              </a:lnSpc>
            </a:pPr>
            <a:r>
              <a:rPr lang="en-US" sz="1100" dirty="0">
                <a:latin typeface="Aptos" panose="020B0004020202020204" pitchFamily="34" charset="0"/>
              </a:rPr>
              <a:t>This intuitive and flexible system ensures an efficient and cost effective platform for your organisation, whilst providing the highest quality customer experience.</a:t>
            </a:r>
            <a:endParaRPr lang="en-AU" sz="1100" dirty="0">
              <a:latin typeface="Aptos" panose="020B0004020202020204" pitchFamily="34" charset="0"/>
            </a:endParaRPr>
          </a:p>
        </p:txBody>
      </p:sp>
      <p:sp>
        <p:nvSpPr>
          <p:cNvPr id="12" name="TextBox 27">
            <a:extLst>
              <a:ext uri="{FF2B5EF4-FFF2-40B4-BE49-F238E27FC236}">
                <a16:creationId xmlns:a16="http://schemas.microsoft.com/office/drawing/2014/main" id="{99AF1BC3-3291-B42E-DD07-40CFF3133C44}"/>
              </a:ext>
            </a:extLst>
          </p:cNvPr>
          <p:cNvSpPr txBox="1"/>
          <p:nvPr/>
        </p:nvSpPr>
        <p:spPr>
          <a:xfrm>
            <a:off x="4997450" y="1521557"/>
            <a:ext cx="6870700" cy="2376228"/>
          </a:xfrm>
          <a:prstGeom prst="rect">
            <a:avLst/>
          </a:prstGeom>
          <a:noFill/>
        </p:spPr>
        <p:txBody>
          <a:bodyPr wrap="square">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"Your Call" really has become important</a:t>
            </a: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It's the all centre cliché: "your call is important to us, please continue to hold and we will answer your call as soon as possible". However, behind this original (and overused) queue message is a core principle for any successful business - your customer's call really is important!</a:t>
            </a:r>
          </a:p>
          <a:p>
            <a:pPr marL="0" marR="0" lvl="0" indent="0" algn="l" defTabSz="457200" rtl="0" eaLnBrk="1" fontAlgn="auto" latinLnBrk="0" hangingPunct="1">
              <a:lnSpc>
                <a:spcPct val="15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Aptos" panose="020B0004020202020204" pitchFamily="34" charset="0"/>
              <a:ea typeface="+mn-ea"/>
              <a:cs typeface="+mn-cs"/>
            </a:endParaRP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When a customer takes the time to contact you, whether by voice call, SMS, email or social media, it is a rare opportunity to build loyalty. By offering a true omnichannel choice in how they communicate with your business, giving them relevant information and making better use of your support staff through intelligent routing, you can </a:t>
            </a:r>
            <a:r>
              <a:rPr kumimoji="0" lang="en-US" sz="1100" b="0" i="0" u="none" strike="noStrike" kern="1200" cap="none" spc="0" normalizeH="0" baseline="0" noProof="0" dirty="0" err="1">
                <a:ln>
                  <a:noFill/>
                </a:ln>
                <a:solidFill>
                  <a:prstClr val="black"/>
                </a:solidFill>
                <a:effectLst/>
                <a:uLnTx/>
                <a:uFillTx/>
                <a:latin typeface="Aptos" panose="020B0004020202020204" pitchFamily="34" charset="0"/>
                <a:ea typeface="+mn-ea"/>
                <a:cs typeface="+mn-cs"/>
              </a:rPr>
              <a:t>capitalise</a:t>
            </a:r>
            <a:r>
              <a:rPr kumimoji="0" lang="en-US" sz="11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 on this connection and let your customers know their call really is important to you.</a:t>
            </a:r>
            <a:endParaRPr kumimoji="0" lang="en-AU" sz="1100" b="0" i="0" u="none" strike="noStrike" kern="1200" cap="none" spc="0" normalizeH="0" baseline="0" noProof="0" dirty="0">
              <a:ln>
                <a:noFill/>
              </a:ln>
              <a:solidFill>
                <a:prstClr val="black"/>
              </a:solidFill>
              <a:effectLst/>
              <a:uLnTx/>
              <a:uFillTx/>
              <a:latin typeface="Aptos" panose="020B0004020202020204" pitchFamily="34" charset="0"/>
              <a:ea typeface="+mn-ea"/>
              <a:cs typeface="+mn-cs"/>
            </a:endParaRPr>
          </a:p>
        </p:txBody>
      </p:sp>
    </p:spTree>
    <p:extLst>
      <p:ext uri="{BB962C8B-B14F-4D97-AF65-F5344CB8AC3E}">
        <p14:creationId xmlns:p14="http://schemas.microsoft.com/office/powerpoint/2010/main" val="31983905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3058847-AE88-E720-45EB-9E40C85FB6DD}"/>
              </a:ext>
            </a:extLst>
          </p:cNvPr>
          <p:cNvSpPr txBox="1"/>
          <p:nvPr/>
        </p:nvSpPr>
        <p:spPr>
          <a:xfrm>
            <a:off x="215403" y="132656"/>
            <a:ext cx="7880847" cy="4616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48ED1"/>
                </a:solidFill>
                <a:effectLst/>
                <a:uLnTx/>
                <a:uFillTx/>
                <a:latin typeface="Aptos" panose="020B0004020202020204" pitchFamily="34" charset="0"/>
                <a:cs typeface="Segoe UI Semibold"/>
              </a:rPr>
              <a:t>The </a:t>
            </a:r>
            <a:r>
              <a:rPr kumimoji="0" lang="en-US" sz="2400" b="1" i="0" u="none" strike="noStrike" kern="1200" cap="none" spc="0" normalizeH="0" baseline="0" noProof="0" dirty="0" err="1">
                <a:ln>
                  <a:noFill/>
                </a:ln>
                <a:solidFill>
                  <a:srgbClr val="048ED1"/>
                </a:solidFill>
                <a:effectLst/>
                <a:uLnTx/>
                <a:uFillTx/>
                <a:latin typeface="Aptos" panose="020B0004020202020204" pitchFamily="34" charset="0"/>
                <a:cs typeface="Segoe UI Semibold"/>
              </a:rPr>
              <a:t>CyCX</a:t>
            </a:r>
            <a:r>
              <a:rPr kumimoji="0" lang="en-US" sz="2400" b="1" i="0" u="none" strike="noStrike" kern="1200" cap="none" spc="0" normalizeH="0" baseline="0" noProof="0" dirty="0">
                <a:ln>
                  <a:noFill/>
                </a:ln>
                <a:solidFill>
                  <a:srgbClr val="048ED1"/>
                </a:solidFill>
                <a:effectLst/>
                <a:uLnTx/>
                <a:uFillTx/>
                <a:latin typeface="Aptos" panose="020B0004020202020204" pitchFamily="34" charset="0"/>
                <a:cs typeface="Segoe UI Semibold"/>
              </a:rPr>
              <a:t> Solution</a:t>
            </a:r>
          </a:p>
        </p:txBody>
      </p:sp>
      <p:sp>
        <p:nvSpPr>
          <p:cNvPr id="2" name="TextBox 7">
            <a:extLst>
              <a:ext uri="{FF2B5EF4-FFF2-40B4-BE49-F238E27FC236}">
                <a16:creationId xmlns:a16="http://schemas.microsoft.com/office/drawing/2014/main" id="{82665CE2-A058-D714-DED1-330829B7DE43}"/>
              </a:ext>
            </a:extLst>
          </p:cNvPr>
          <p:cNvSpPr txBox="1"/>
          <p:nvPr/>
        </p:nvSpPr>
        <p:spPr>
          <a:xfrm>
            <a:off x="215403" y="928334"/>
            <a:ext cx="7988300" cy="1622175"/>
          </a:xfrm>
          <a:prstGeom prst="rect">
            <a:avLst/>
          </a:prstGeom>
          <a:noFill/>
        </p:spPr>
        <p:txBody>
          <a:bodyPr wrap="square">
            <a:spAutoFit/>
          </a:bodyPr>
          <a:lstStyle/>
          <a:p>
            <a:pPr marL="0" marR="0" lvl="0" indent="0" algn="l" defTabSz="457200" rtl="0" eaLnBrk="1" fontAlgn="auto" latinLnBrk="0" hangingPunct="1">
              <a:lnSpc>
                <a:spcPts val="15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Customer experience is the new currency of power</a:t>
            </a:r>
          </a:p>
          <a:p>
            <a:pPr marL="0" marR="0" lvl="0" indent="0" algn="l" defTabSz="457200" rtl="0" eaLnBrk="1" fontAlgn="auto" latinLnBrk="0" hangingPunct="1">
              <a:lnSpc>
                <a:spcPts val="15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Many products are commodified, meaning profits are harder to make by simply focusing on price. However, by improving customer experience, businesses can differentiate themselves. A company with effective customer experience strategy and technology will therefore rise above the competition and become the go-to business for today's ever more discerning customers.</a:t>
            </a:r>
          </a:p>
          <a:p>
            <a:pPr marL="0" marR="0" lvl="0" indent="0" algn="l" defTabSz="457200" rtl="0" eaLnBrk="1" fontAlgn="auto" latinLnBrk="0" hangingPunct="1">
              <a:lnSpc>
                <a:spcPts val="15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Aptos" panose="020B0004020202020204" pitchFamily="34" charset="0"/>
              <a:ea typeface="+mn-ea"/>
              <a:cs typeface="+mn-cs"/>
            </a:endParaRPr>
          </a:p>
          <a:p>
            <a:pPr marL="0" marR="0" lvl="0" indent="0" algn="l" defTabSz="457200" rtl="0" eaLnBrk="1" fontAlgn="auto" latinLnBrk="0" hangingPunct="1">
              <a:lnSpc>
                <a:spcPts val="15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Spending is geared heavily towards marketing, and for this reason, companies often fail to budget effectively for the development of their customer experience. With power shifting to consumers and therefore to the companies that earn their loyalty, customer experience really is the new currency of business.</a:t>
            </a:r>
          </a:p>
        </p:txBody>
      </p:sp>
      <p:pic>
        <p:nvPicPr>
          <p:cNvPr id="3" name="Picture 4">
            <a:extLst>
              <a:ext uri="{FF2B5EF4-FFF2-40B4-BE49-F238E27FC236}">
                <a16:creationId xmlns:a16="http://schemas.microsoft.com/office/drawing/2014/main" id="{50B66A25-3C50-0885-5554-E0B8CF6276B0}"/>
              </a:ext>
            </a:extLst>
          </p:cNvPr>
          <p:cNvPicPr>
            <a:picLocks noChangeAspect="1"/>
          </p:cNvPicPr>
          <p:nvPr/>
        </p:nvPicPr>
        <p:blipFill>
          <a:blip r:embed="rId2"/>
          <a:stretch>
            <a:fillRect/>
          </a:stretch>
        </p:blipFill>
        <p:spPr>
          <a:xfrm>
            <a:off x="272554" y="2907101"/>
            <a:ext cx="3210350" cy="3322232"/>
          </a:xfrm>
          <a:prstGeom prst="rect">
            <a:avLst/>
          </a:prstGeom>
        </p:spPr>
      </p:pic>
      <p:sp>
        <p:nvSpPr>
          <p:cNvPr id="5" name="TextBox 8">
            <a:extLst>
              <a:ext uri="{FF2B5EF4-FFF2-40B4-BE49-F238E27FC236}">
                <a16:creationId xmlns:a16="http://schemas.microsoft.com/office/drawing/2014/main" id="{D5A6652F-30D4-CE6C-2DDB-AED3118D0039}"/>
              </a:ext>
            </a:extLst>
          </p:cNvPr>
          <p:cNvSpPr txBox="1"/>
          <p:nvPr/>
        </p:nvSpPr>
        <p:spPr>
          <a:xfrm>
            <a:off x="3771900" y="3912799"/>
            <a:ext cx="7988300" cy="2199256"/>
          </a:xfrm>
          <a:prstGeom prst="rect">
            <a:avLst/>
          </a:prstGeom>
          <a:noFill/>
        </p:spPr>
        <p:txBody>
          <a:bodyPr wrap="square">
            <a:spAutoFit/>
          </a:bodyPr>
          <a:lstStyle/>
          <a:p>
            <a:pPr algn="l">
              <a:lnSpc>
                <a:spcPts val="1500"/>
              </a:lnSpc>
            </a:pPr>
            <a:r>
              <a:rPr lang="en-US" sz="1200" b="1" i="0" dirty="0">
                <a:solidFill>
                  <a:srgbClr val="333333"/>
                </a:solidFill>
                <a:effectLst/>
                <a:latin typeface="Aptos" panose="020B0004020202020204" pitchFamily="34" charset="0"/>
              </a:rPr>
              <a:t>Update availability status</a:t>
            </a:r>
          </a:p>
          <a:p>
            <a:pPr algn="l">
              <a:lnSpc>
                <a:spcPts val="1500"/>
              </a:lnSpc>
            </a:pPr>
            <a:r>
              <a:rPr lang="en-US" sz="1100" b="0" i="0" dirty="0">
                <a:solidFill>
                  <a:srgbClr val="333333"/>
                </a:solidFill>
                <a:effectLst/>
                <a:latin typeface="Aptos" panose="020B0004020202020204" pitchFamily="34" charset="0"/>
              </a:rPr>
              <a:t>Users can quickly and easily update their status to any one of the options pre-defined by the administrator. CyDesk displays the status of other users and how long they have been away.</a:t>
            </a:r>
          </a:p>
          <a:p>
            <a:pPr algn="l">
              <a:lnSpc>
                <a:spcPts val="1500"/>
              </a:lnSpc>
            </a:pPr>
            <a:r>
              <a:rPr lang="en-US" sz="1100" b="0" i="0" dirty="0">
                <a:solidFill>
                  <a:srgbClr val="333333"/>
                </a:solidFill>
                <a:effectLst/>
                <a:latin typeface="Aptos" panose="020B0004020202020204" pitchFamily="34" charset="0"/>
              </a:rPr>
              <a:t>If a user wishes to contact another user who is currently unavailable, they can set an alert to identify when they become available.</a:t>
            </a:r>
          </a:p>
          <a:p>
            <a:pPr algn="l">
              <a:lnSpc>
                <a:spcPts val="1500"/>
              </a:lnSpc>
            </a:pPr>
            <a:endParaRPr lang="en-US" sz="1100" dirty="0">
              <a:solidFill>
                <a:srgbClr val="333333"/>
              </a:solidFill>
              <a:latin typeface="Aptos" panose="020B0004020202020204" pitchFamily="34" charset="0"/>
            </a:endParaRPr>
          </a:p>
          <a:p>
            <a:pPr algn="l">
              <a:lnSpc>
                <a:spcPts val="1500"/>
              </a:lnSpc>
            </a:pPr>
            <a:r>
              <a:rPr lang="en-US" sz="1200" b="1" i="0" dirty="0">
                <a:solidFill>
                  <a:srgbClr val="333333"/>
                </a:solidFill>
                <a:effectLst/>
                <a:latin typeface="Aptos" panose="020B0004020202020204" pitchFamily="34" charset="0"/>
              </a:rPr>
              <a:t>Powerful supervisor monitoring tools</a:t>
            </a:r>
          </a:p>
          <a:p>
            <a:pPr algn="l">
              <a:lnSpc>
                <a:spcPts val="1500"/>
              </a:lnSpc>
            </a:pPr>
            <a:r>
              <a:rPr lang="en-US" sz="1100" b="0" i="0" dirty="0">
                <a:solidFill>
                  <a:srgbClr val="333333"/>
                </a:solidFill>
                <a:effectLst/>
                <a:latin typeface="Aptos" panose="020B0004020202020204" pitchFamily="34" charset="0"/>
              </a:rPr>
              <a:t>Due to the flexible web based architecture, supervisors can log in and monitor their teams from anywhere using the powerful tools integrated into CyDesk.</a:t>
            </a:r>
          </a:p>
          <a:p>
            <a:pPr algn="l">
              <a:lnSpc>
                <a:spcPts val="1500"/>
              </a:lnSpc>
            </a:pPr>
            <a:endParaRPr lang="en-US" sz="1100" b="0" i="0" dirty="0">
              <a:solidFill>
                <a:srgbClr val="333333"/>
              </a:solidFill>
              <a:effectLst/>
              <a:latin typeface="Aptos" panose="020B0004020202020204" pitchFamily="34" charset="0"/>
            </a:endParaRPr>
          </a:p>
          <a:p>
            <a:pPr algn="l">
              <a:lnSpc>
                <a:spcPts val="1500"/>
              </a:lnSpc>
            </a:pPr>
            <a:r>
              <a:rPr lang="en-US" sz="1100" b="0" i="0" dirty="0">
                <a:solidFill>
                  <a:srgbClr val="333333"/>
                </a:solidFill>
                <a:effectLst/>
                <a:latin typeface="Aptos" panose="020B0004020202020204" pitchFamily="34" charset="0"/>
              </a:rPr>
              <a:t>Supervisors can see a log of all the calls made or taken by each agent and when used in conjunction with CyRecord, individual calls can be played back at the click of a button.</a:t>
            </a:r>
          </a:p>
        </p:txBody>
      </p:sp>
      <p:pic>
        <p:nvPicPr>
          <p:cNvPr id="7" name="Picture 25">
            <a:extLst>
              <a:ext uri="{FF2B5EF4-FFF2-40B4-BE49-F238E27FC236}">
                <a16:creationId xmlns:a16="http://schemas.microsoft.com/office/drawing/2014/main" id="{7B6AC52E-AF95-6ED5-0BED-1A8EB7DA5638}"/>
              </a:ext>
            </a:extLst>
          </p:cNvPr>
          <p:cNvPicPr>
            <a:picLocks noChangeAspect="1"/>
          </p:cNvPicPr>
          <p:nvPr/>
        </p:nvPicPr>
        <p:blipFill>
          <a:blip r:embed="rId3"/>
          <a:stretch>
            <a:fillRect/>
          </a:stretch>
        </p:blipFill>
        <p:spPr>
          <a:xfrm>
            <a:off x="8626050" y="426988"/>
            <a:ext cx="3210350" cy="3316898"/>
          </a:xfrm>
          <a:prstGeom prst="rect">
            <a:avLst/>
          </a:prstGeom>
        </p:spPr>
      </p:pic>
    </p:spTree>
    <p:extLst>
      <p:ext uri="{BB962C8B-B14F-4D97-AF65-F5344CB8AC3E}">
        <p14:creationId xmlns:p14="http://schemas.microsoft.com/office/powerpoint/2010/main" val="32147127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3058847-AE88-E720-45EB-9E40C85FB6DD}"/>
              </a:ext>
            </a:extLst>
          </p:cNvPr>
          <p:cNvSpPr txBox="1"/>
          <p:nvPr/>
        </p:nvSpPr>
        <p:spPr>
          <a:xfrm>
            <a:off x="215403" y="132656"/>
            <a:ext cx="7880847" cy="4616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48ED1"/>
                </a:solidFill>
                <a:effectLst/>
                <a:uLnTx/>
                <a:uFillTx/>
                <a:latin typeface="Aptos" panose="020B0004020202020204" pitchFamily="34" charset="0"/>
                <a:cs typeface="Segoe UI Semibold"/>
              </a:rPr>
              <a:t>The </a:t>
            </a:r>
            <a:r>
              <a:rPr kumimoji="0" lang="en-US" sz="2400" b="1" i="0" u="none" strike="noStrike" kern="1200" cap="none" spc="0" normalizeH="0" baseline="0" noProof="0" dirty="0" err="1">
                <a:ln>
                  <a:noFill/>
                </a:ln>
                <a:solidFill>
                  <a:srgbClr val="048ED1"/>
                </a:solidFill>
                <a:effectLst/>
                <a:uLnTx/>
                <a:uFillTx/>
                <a:latin typeface="Aptos" panose="020B0004020202020204" pitchFamily="34" charset="0"/>
                <a:cs typeface="Segoe UI Semibold"/>
              </a:rPr>
              <a:t>CyCX</a:t>
            </a:r>
            <a:r>
              <a:rPr kumimoji="0" lang="en-US" sz="2400" b="1" i="0" u="none" strike="noStrike" kern="1200" cap="none" spc="0" normalizeH="0" baseline="0" noProof="0" dirty="0">
                <a:ln>
                  <a:noFill/>
                </a:ln>
                <a:solidFill>
                  <a:srgbClr val="048ED1"/>
                </a:solidFill>
                <a:effectLst/>
                <a:uLnTx/>
                <a:uFillTx/>
                <a:latin typeface="Aptos" panose="020B0004020202020204" pitchFamily="34" charset="0"/>
                <a:cs typeface="Segoe UI Semibold"/>
              </a:rPr>
              <a:t> Solution</a:t>
            </a:r>
          </a:p>
        </p:txBody>
      </p:sp>
      <p:sp>
        <p:nvSpPr>
          <p:cNvPr id="8" name="Rectangle 2">
            <a:extLst>
              <a:ext uri="{FF2B5EF4-FFF2-40B4-BE49-F238E27FC236}">
                <a16:creationId xmlns:a16="http://schemas.microsoft.com/office/drawing/2014/main" id="{EDD7E712-EA98-3C3A-F9F2-00E0E3D89744}"/>
              </a:ext>
            </a:extLst>
          </p:cNvPr>
          <p:cNvSpPr>
            <a:spLocks noChangeArrowheads="1"/>
          </p:cNvSpPr>
          <p:nvPr/>
        </p:nvSpPr>
        <p:spPr bwMode="auto">
          <a:xfrm>
            <a:off x="259498" y="1269339"/>
            <a:ext cx="5815123" cy="6952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L="0" marR="0" lvl="0" indent="0" algn="l" defTabSz="914400" rtl="0" eaLnBrk="0" fontAlgn="base" latinLnBrk="0" hangingPunct="0">
              <a:lnSpc>
                <a:spcPts val="1600"/>
              </a:lnSpc>
              <a:spcBef>
                <a:spcPct val="0"/>
              </a:spcBef>
              <a:spcAft>
                <a:spcPct val="0"/>
              </a:spcAft>
              <a:buClrTx/>
              <a:buSzTx/>
              <a:buFontTx/>
              <a:buNone/>
              <a:tabLst/>
              <a:defRPr/>
            </a:pPr>
            <a:r>
              <a:rPr kumimoji="0" lang="en-US" altLang="en-US" sz="1100" b="0" i="0" u="none" strike="noStrike" kern="1200" cap="none" spc="0" normalizeH="0" baseline="0" noProof="0" dirty="0" err="1">
                <a:ln>
                  <a:noFill/>
                </a:ln>
                <a:solidFill>
                  <a:srgbClr val="000C2C"/>
                </a:solidFill>
                <a:effectLst/>
                <a:uLnTx/>
                <a:uFillTx/>
                <a:latin typeface="Aptos" panose="020B0004020202020204" pitchFamily="34" charset="0"/>
                <a:ea typeface="DengXian" panose="02010600030101010101" pitchFamily="2" charset="-122"/>
                <a:cs typeface="Cordia New" panose="020B0304020202020204" pitchFamily="34" charset="-34"/>
              </a:rPr>
              <a:t>Cytrack’s</a:t>
            </a:r>
            <a:r>
              <a:rPr kumimoji="0" lang="en-US" altLang="en-US" sz="1100" b="0" i="0" u="none" strike="noStrike" kern="1200" cap="none" spc="0" normalizeH="0" baseline="0" noProof="0" dirty="0">
                <a:ln>
                  <a:noFill/>
                </a:ln>
                <a:solidFill>
                  <a:srgbClr val="000C2C"/>
                </a:solidFill>
                <a:effectLst/>
                <a:uLnTx/>
                <a:uFillTx/>
                <a:latin typeface="Aptos" panose="020B0004020202020204" pitchFamily="34" charset="0"/>
                <a:ea typeface="DengXian" panose="02010600030101010101" pitchFamily="2" charset="-122"/>
                <a:cs typeface="Cordia New" panose="020B0304020202020204" pitchFamily="34" charset="-34"/>
              </a:rPr>
              <a:t> Attendant AI and WhatsApp assistant, that will boost your business, increase customer happiness and reduce time spent on calls, freeing your agents to focus on complex jobs.</a:t>
            </a:r>
            <a:endParaRPr kumimoji="0" lang="en-US" altLang="en-US" sz="1400" b="1" i="0" u="none" strike="noStrike" kern="1200" cap="none" spc="0" normalizeH="0" baseline="0" noProof="0" dirty="0">
              <a:ln>
                <a:noFill/>
              </a:ln>
              <a:solidFill>
                <a:srgbClr val="000C2C"/>
              </a:solidFill>
              <a:effectLst/>
              <a:uLnTx/>
              <a:uFillTx/>
              <a:latin typeface="Calibri" panose="020F0502020204030204"/>
              <a:ea typeface="DengXian" panose="02010600030101010101" pitchFamily="2" charset="-122"/>
              <a:cs typeface="Cordia New" panose="020B0304020202020204" pitchFamily="34" charset="-34"/>
            </a:endParaRPr>
          </a:p>
        </p:txBody>
      </p:sp>
      <p:sp>
        <p:nvSpPr>
          <p:cNvPr id="9" name="TextBox 10">
            <a:extLst>
              <a:ext uri="{FF2B5EF4-FFF2-40B4-BE49-F238E27FC236}">
                <a16:creationId xmlns:a16="http://schemas.microsoft.com/office/drawing/2014/main" id="{32B080B1-4429-A032-11C1-171A5AFB73DF}"/>
              </a:ext>
            </a:extLst>
          </p:cNvPr>
          <p:cNvSpPr txBox="1"/>
          <p:nvPr/>
        </p:nvSpPr>
        <p:spPr>
          <a:xfrm>
            <a:off x="246798" y="2240101"/>
            <a:ext cx="4651375" cy="64633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The AI Attendant that lets you focus on what's important.</a:t>
            </a:r>
            <a:endParaRPr kumimoji="0" lang="en-AU" sz="18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nvGrpSpPr>
          <p:cNvPr id="10" name="Group 8">
            <a:extLst>
              <a:ext uri="{FF2B5EF4-FFF2-40B4-BE49-F238E27FC236}">
                <a16:creationId xmlns:a16="http://schemas.microsoft.com/office/drawing/2014/main" id="{827CF6F7-3028-F601-CB92-9EE09090C585}"/>
              </a:ext>
            </a:extLst>
          </p:cNvPr>
          <p:cNvGrpSpPr/>
          <p:nvPr/>
        </p:nvGrpSpPr>
        <p:grpSpPr>
          <a:xfrm>
            <a:off x="202703" y="3245430"/>
            <a:ext cx="6585569" cy="2796551"/>
            <a:chOff x="187438" y="3142122"/>
            <a:chExt cx="6585569" cy="2796551"/>
          </a:xfrm>
        </p:grpSpPr>
        <p:pic>
          <p:nvPicPr>
            <p:cNvPr id="11" name="Picture 6">
              <a:extLst>
                <a:ext uri="{FF2B5EF4-FFF2-40B4-BE49-F238E27FC236}">
                  <a16:creationId xmlns:a16="http://schemas.microsoft.com/office/drawing/2014/main" id="{86B4438D-2C07-C1FA-D410-FDE81795BF61}"/>
                </a:ext>
              </a:extLst>
            </p:cNvPr>
            <p:cNvPicPr>
              <a:picLocks noChangeAspect="1"/>
            </p:cNvPicPr>
            <p:nvPr/>
          </p:nvPicPr>
          <p:blipFill>
            <a:blip r:embed="rId2">
              <a:clrChange>
                <a:clrFrom>
                  <a:srgbClr val="F7F6F2"/>
                </a:clrFrom>
                <a:clrTo>
                  <a:srgbClr val="F7F6F2">
                    <a:alpha val="0"/>
                  </a:srgbClr>
                </a:clrTo>
              </a:clrChange>
              <a:extLst>
                <a:ext uri="{BEBA8EAE-BF5A-486C-A8C5-ECC9F3942E4B}">
                  <a14:imgProps xmlns:a14="http://schemas.microsoft.com/office/drawing/2010/main">
                    <a14:imgLayer r:embed="rId3">
                      <a14:imgEffect>
                        <a14:sharpenSoften amount="39000"/>
                      </a14:imgEffect>
                    </a14:imgLayer>
                  </a14:imgProps>
                </a:ext>
              </a:extLst>
            </a:blip>
            <a:stretch>
              <a:fillRect/>
            </a:stretch>
          </p:blipFill>
          <p:spPr>
            <a:xfrm>
              <a:off x="3344007" y="3142122"/>
              <a:ext cx="3429000" cy="2686194"/>
            </a:xfrm>
            <a:prstGeom prst="rect">
              <a:avLst/>
            </a:prstGeom>
          </p:spPr>
        </p:pic>
        <p:grpSp>
          <p:nvGrpSpPr>
            <p:cNvPr id="12" name="Group 7">
              <a:extLst>
                <a:ext uri="{FF2B5EF4-FFF2-40B4-BE49-F238E27FC236}">
                  <a16:creationId xmlns:a16="http://schemas.microsoft.com/office/drawing/2014/main" id="{C02FBFB0-33C4-3D35-7973-3E64BF8713D1}"/>
                </a:ext>
              </a:extLst>
            </p:cNvPr>
            <p:cNvGrpSpPr/>
            <p:nvPr/>
          </p:nvGrpSpPr>
          <p:grpSpPr>
            <a:xfrm>
              <a:off x="187438" y="3485361"/>
              <a:ext cx="3184415" cy="2453312"/>
              <a:chOff x="187438" y="3485361"/>
              <a:chExt cx="3184415" cy="2453312"/>
            </a:xfrm>
          </p:grpSpPr>
          <p:pic>
            <p:nvPicPr>
              <p:cNvPr id="13" name="Picture 38">
                <a:extLst>
                  <a:ext uri="{FF2B5EF4-FFF2-40B4-BE49-F238E27FC236}">
                    <a16:creationId xmlns:a16="http://schemas.microsoft.com/office/drawing/2014/main" id="{D101C1B2-BB8A-0D0D-52A4-85F6B57066E7}"/>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39000"/>
                        </a14:imgEffect>
                      </a14:imgLayer>
                    </a14:imgProps>
                  </a:ext>
                </a:extLst>
              </a:blip>
              <a:srcRect b="25856"/>
              <a:stretch/>
            </p:blipFill>
            <p:spPr>
              <a:xfrm>
                <a:off x="187438" y="3485361"/>
                <a:ext cx="432994" cy="2453312"/>
              </a:xfrm>
              <a:prstGeom prst="rect">
                <a:avLst/>
              </a:prstGeom>
            </p:spPr>
          </p:pic>
          <p:sp>
            <p:nvSpPr>
              <p:cNvPr id="14" name="Rectangle: Rounded Corners 5">
                <a:extLst>
                  <a:ext uri="{FF2B5EF4-FFF2-40B4-BE49-F238E27FC236}">
                    <a16:creationId xmlns:a16="http://schemas.microsoft.com/office/drawing/2014/main" id="{F97F9079-76AA-8521-EA61-64575EF4F005}"/>
                  </a:ext>
                </a:extLst>
              </p:cNvPr>
              <p:cNvSpPr/>
              <p:nvPr/>
            </p:nvSpPr>
            <p:spPr>
              <a:xfrm>
                <a:off x="524141" y="5473842"/>
                <a:ext cx="2727220" cy="327116"/>
              </a:xfrm>
              <a:prstGeom prst="roundRect">
                <a:avLst>
                  <a:gd name="adj" fmla="val 50000"/>
                </a:avLst>
              </a:prstGeom>
              <a:solidFill>
                <a:srgbClr val="3690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5" name="Rectangle: Rounded Corners 4">
                <a:extLst>
                  <a:ext uri="{FF2B5EF4-FFF2-40B4-BE49-F238E27FC236}">
                    <a16:creationId xmlns:a16="http://schemas.microsoft.com/office/drawing/2014/main" id="{0A4D5EA9-E28F-ADB1-7C94-F44863B260D0}"/>
                  </a:ext>
                </a:extLst>
              </p:cNvPr>
              <p:cNvSpPr/>
              <p:nvPr/>
            </p:nvSpPr>
            <p:spPr>
              <a:xfrm>
                <a:off x="518515" y="4339721"/>
                <a:ext cx="2780515" cy="522352"/>
              </a:xfrm>
              <a:prstGeom prst="roundRect">
                <a:avLst>
                  <a:gd name="adj" fmla="val 49870"/>
                </a:avLst>
              </a:prstGeom>
              <a:solidFill>
                <a:srgbClr val="3690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6" name="TextBox 40">
                <a:extLst>
                  <a:ext uri="{FF2B5EF4-FFF2-40B4-BE49-F238E27FC236}">
                    <a16:creationId xmlns:a16="http://schemas.microsoft.com/office/drawing/2014/main" id="{63E1EB28-AC30-934D-3F65-825BB0244119}"/>
                  </a:ext>
                </a:extLst>
              </p:cNvPr>
              <p:cNvSpPr txBox="1"/>
              <p:nvPr/>
            </p:nvSpPr>
            <p:spPr>
              <a:xfrm>
                <a:off x="514379" y="4016816"/>
                <a:ext cx="2619628" cy="2308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i="0" u="none" strike="noStrike" kern="1200" cap="none" spc="0" normalizeH="0" baseline="0" noProof="0" dirty="0">
                    <a:ln>
                      <a:noFill/>
                    </a:ln>
                    <a:solidFill>
                      <a:prstClr val="black"/>
                    </a:solidFill>
                    <a:effectLst/>
                    <a:uLnTx/>
                    <a:uFillTx/>
                    <a:latin typeface="Aptos SemiBold" panose="020B0004020202020204" pitchFamily="34" charset="0"/>
                    <a:ea typeface="Open Sans" panose="020B0606030504020204" pitchFamily="34" charset="0"/>
                    <a:cs typeface="Open Sans" panose="020B0606030504020204" pitchFamily="34" charset="0"/>
                  </a:rPr>
                  <a:t>I would like to make a booking for my procedure</a:t>
                </a:r>
                <a:endParaRPr kumimoji="0" lang="en-AU" sz="900" i="0" u="none" strike="noStrike" kern="1200" cap="none" spc="0" normalizeH="0" baseline="0" noProof="0" dirty="0">
                  <a:ln>
                    <a:noFill/>
                  </a:ln>
                  <a:solidFill>
                    <a:prstClr val="black"/>
                  </a:solidFill>
                  <a:effectLst/>
                  <a:uLnTx/>
                  <a:uFillTx/>
                  <a:latin typeface="Aptos SemiBold" panose="020B0004020202020204" pitchFamily="34" charset="0"/>
                  <a:ea typeface="Open Sans" panose="020B0606030504020204" pitchFamily="34" charset="0"/>
                  <a:cs typeface="Open Sans" panose="020B0606030504020204" pitchFamily="34" charset="0"/>
                </a:endParaRPr>
              </a:p>
            </p:txBody>
          </p:sp>
          <p:sp>
            <p:nvSpPr>
              <p:cNvPr id="17" name="TextBox 41">
                <a:extLst>
                  <a:ext uri="{FF2B5EF4-FFF2-40B4-BE49-F238E27FC236}">
                    <a16:creationId xmlns:a16="http://schemas.microsoft.com/office/drawing/2014/main" id="{48DBABD2-28DF-13C0-F495-F69C232F1B09}"/>
                  </a:ext>
                </a:extLst>
              </p:cNvPr>
              <p:cNvSpPr txBox="1"/>
              <p:nvPr/>
            </p:nvSpPr>
            <p:spPr>
              <a:xfrm>
                <a:off x="646970" y="4358253"/>
                <a:ext cx="2724883" cy="484748"/>
              </a:xfrm>
              <a:prstGeom prst="rect">
                <a:avLst/>
              </a:prstGeom>
              <a:noFill/>
            </p:spPr>
            <p:txBody>
              <a:bodyPr wrap="square" rtlCol="0">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en-US" sz="850" i="0" u="none" strike="noStrike" kern="1200" cap="none" spc="0" normalizeH="0" baseline="0" noProof="0" dirty="0">
                    <a:ln>
                      <a:noFill/>
                    </a:ln>
                    <a:solidFill>
                      <a:schemeClr val="bg1"/>
                    </a:solidFill>
                    <a:effectLst/>
                    <a:uLnTx/>
                    <a:uFillTx/>
                    <a:latin typeface="Aptos SemiBold" panose="020B0004020202020204" pitchFamily="34" charset="0"/>
                    <a:ea typeface="Open Sans" panose="020B0606030504020204" pitchFamily="34" charset="0"/>
                    <a:cs typeface="Open Sans" panose="020B0606030504020204" pitchFamily="34" charset="0"/>
                  </a:rPr>
                  <a:t>I can send you a booking form via WhatsApp – </a:t>
                </a:r>
              </a:p>
              <a:p>
                <a:pPr marL="0" marR="0" lvl="0" indent="0" defTabSz="457200" rtl="0" eaLnBrk="1" fontAlgn="auto" latinLnBrk="0" hangingPunct="1">
                  <a:lnSpc>
                    <a:spcPct val="100000"/>
                  </a:lnSpc>
                  <a:spcBef>
                    <a:spcPts val="0"/>
                  </a:spcBef>
                  <a:spcAft>
                    <a:spcPts val="0"/>
                  </a:spcAft>
                  <a:buClrTx/>
                  <a:buSzTx/>
                  <a:buFontTx/>
                  <a:buNone/>
                  <a:tabLst/>
                  <a:defRPr/>
                </a:pPr>
                <a:r>
                  <a:rPr kumimoji="0" lang="en-US" sz="850" i="0" u="none" strike="noStrike" kern="1200" cap="none" spc="0" normalizeH="0" baseline="0" noProof="0" dirty="0">
                    <a:ln>
                      <a:noFill/>
                    </a:ln>
                    <a:solidFill>
                      <a:schemeClr val="bg1"/>
                    </a:solidFill>
                    <a:effectLst/>
                    <a:uLnTx/>
                    <a:uFillTx/>
                    <a:latin typeface="Aptos SemiBold" panose="020B0004020202020204" pitchFamily="34" charset="0"/>
                    <a:ea typeface="Open Sans" panose="020B0606030504020204" pitchFamily="34" charset="0"/>
                    <a:cs typeface="Open Sans" panose="020B0606030504020204" pitchFamily="34" charset="0"/>
                  </a:rPr>
                  <a:t>can I use the number you have called from ending </a:t>
                </a:r>
              </a:p>
              <a:p>
                <a:pPr marL="0" marR="0" lvl="0" indent="0" defTabSz="457200" rtl="0" eaLnBrk="1" fontAlgn="auto" latinLnBrk="0" hangingPunct="1">
                  <a:lnSpc>
                    <a:spcPct val="100000"/>
                  </a:lnSpc>
                  <a:spcBef>
                    <a:spcPts val="0"/>
                  </a:spcBef>
                  <a:spcAft>
                    <a:spcPts val="0"/>
                  </a:spcAft>
                  <a:buClrTx/>
                  <a:buSzTx/>
                  <a:buFontTx/>
                  <a:buNone/>
                  <a:tabLst/>
                  <a:defRPr/>
                </a:pPr>
                <a:r>
                  <a:rPr kumimoji="0" lang="en-US" sz="850" i="0" u="none" strike="noStrike" kern="1200" cap="none" spc="0" normalizeH="0" baseline="0" noProof="0" dirty="0">
                    <a:ln>
                      <a:noFill/>
                    </a:ln>
                    <a:solidFill>
                      <a:schemeClr val="bg1"/>
                    </a:solidFill>
                    <a:effectLst/>
                    <a:uLnTx/>
                    <a:uFillTx/>
                    <a:latin typeface="Aptos SemiBold" panose="020B0004020202020204" pitchFamily="34" charset="0"/>
                    <a:ea typeface="Open Sans" panose="020B0606030504020204" pitchFamily="34" charset="0"/>
                    <a:cs typeface="Open Sans" panose="020B0606030504020204" pitchFamily="34" charset="0"/>
                  </a:rPr>
                  <a:t>in 2323..</a:t>
                </a:r>
                <a:endParaRPr kumimoji="0" lang="en-AU" sz="850" i="0" u="none" strike="noStrike" kern="1200" cap="none" spc="0" normalizeH="0" baseline="0" noProof="0" dirty="0">
                  <a:ln>
                    <a:noFill/>
                  </a:ln>
                  <a:solidFill>
                    <a:schemeClr val="bg1"/>
                  </a:solidFill>
                  <a:effectLst/>
                  <a:uLnTx/>
                  <a:uFillTx/>
                  <a:latin typeface="Aptos SemiBold" panose="020B0004020202020204" pitchFamily="34" charset="0"/>
                  <a:ea typeface="Open Sans" panose="020B0606030504020204" pitchFamily="34" charset="0"/>
                  <a:cs typeface="Open Sans" panose="020B0606030504020204" pitchFamily="34" charset="0"/>
                </a:endParaRPr>
              </a:p>
            </p:txBody>
          </p:sp>
          <p:sp>
            <p:nvSpPr>
              <p:cNvPr id="18" name="TextBox 42">
                <a:extLst>
                  <a:ext uri="{FF2B5EF4-FFF2-40B4-BE49-F238E27FC236}">
                    <a16:creationId xmlns:a16="http://schemas.microsoft.com/office/drawing/2014/main" id="{34EFD2AF-6275-342D-B322-7FEBF4713988}"/>
                  </a:ext>
                </a:extLst>
              </p:cNvPr>
              <p:cNvSpPr txBox="1"/>
              <p:nvPr/>
            </p:nvSpPr>
            <p:spPr>
              <a:xfrm>
                <a:off x="524094" y="5078645"/>
                <a:ext cx="1348446" cy="2308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i="0" u="none" strike="noStrike" kern="1200" cap="none" spc="0" normalizeH="0" baseline="0" noProof="0" dirty="0">
                    <a:ln>
                      <a:noFill/>
                    </a:ln>
                    <a:solidFill>
                      <a:prstClr val="black"/>
                    </a:solidFill>
                    <a:effectLst/>
                    <a:uLnTx/>
                    <a:uFillTx/>
                    <a:latin typeface="Aptos SemiBold" panose="020B0004020202020204" pitchFamily="34" charset="0"/>
                    <a:ea typeface="Open Sans" panose="020B0606030504020204" pitchFamily="34" charset="0"/>
                    <a:cs typeface="Open Sans" panose="020B0606030504020204" pitchFamily="34" charset="0"/>
                  </a:rPr>
                  <a:t>Yes that’s great thanks</a:t>
                </a:r>
                <a:endParaRPr kumimoji="0" lang="en-AU" sz="900" i="0" u="none" strike="noStrike" kern="1200" cap="none" spc="0" normalizeH="0" baseline="0" noProof="0" dirty="0">
                  <a:ln>
                    <a:noFill/>
                  </a:ln>
                  <a:solidFill>
                    <a:prstClr val="black"/>
                  </a:solidFill>
                  <a:effectLst/>
                  <a:uLnTx/>
                  <a:uFillTx/>
                  <a:latin typeface="Aptos SemiBold" panose="020B0004020202020204" pitchFamily="34" charset="0"/>
                  <a:ea typeface="Open Sans" panose="020B0606030504020204" pitchFamily="34" charset="0"/>
                  <a:cs typeface="Open Sans" panose="020B0606030504020204" pitchFamily="34" charset="0"/>
                </a:endParaRPr>
              </a:p>
            </p:txBody>
          </p:sp>
          <p:sp>
            <p:nvSpPr>
              <p:cNvPr id="19" name="TextBox 43">
                <a:extLst>
                  <a:ext uri="{FF2B5EF4-FFF2-40B4-BE49-F238E27FC236}">
                    <a16:creationId xmlns:a16="http://schemas.microsoft.com/office/drawing/2014/main" id="{800B0EF1-84D1-68F1-F7C2-76364092932C}"/>
                  </a:ext>
                </a:extLst>
              </p:cNvPr>
              <p:cNvSpPr txBox="1"/>
              <p:nvPr/>
            </p:nvSpPr>
            <p:spPr>
              <a:xfrm>
                <a:off x="654931" y="5519264"/>
                <a:ext cx="2463835" cy="2308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i="0" u="none" strike="noStrike" kern="1200" cap="none" spc="0" normalizeH="0" baseline="0" noProof="0" dirty="0">
                    <a:ln>
                      <a:noFill/>
                    </a:ln>
                    <a:solidFill>
                      <a:schemeClr val="bg1"/>
                    </a:solidFill>
                    <a:effectLst/>
                    <a:uLnTx/>
                    <a:uFillTx/>
                    <a:latin typeface="Aptos SemiBold" panose="020B0004020202020204" pitchFamily="34" charset="0"/>
                    <a:ea typeface="Open Sans" panose="020B0606030504020204" pitchFamily="34" charset="0"/>
                    <a:cs typeface="Open Sans" panose="020B0606030504020204" pitchFamily="34" charset="0"/>
                  </a:rPr>
                  <a:t>That is one – what else can I help you with ?</a:t>
                </a:r>
                <a:endParaRPr kumimoji="0" lang="en-AU" sz="900" i="0" u="none" strike="noStrike" kern="1200" cap="none" spc="0" normalizeH="0" baseline="0" noProof="0" dirty="0">
                  <a:ln>
                    <a:noFill/>
                  </a:ln>
                  <a:solidFill>
                    <a:schemeClr val="bg1"/>
                  </a:solidFill>
                  <a:effectLst/>
                  <a:uLnTx/>
                  <a:uFillTx/>
                  <a:latin typeface="Aptos SemiBold" panose="020B0004020202020204" pitchFamily="34" charset="0"/>
                  <a:ea typeface="Open Sans" panose="020B0606030504020204" pitchFamily="34" charset="0"/>
                  <a:cs typeface="Open Sans" panose="020B0606030504020204" pitchFamily="34" charset="0"/>
                </a:endParaRPr>
              </a:p>
            </p:txBody>
          </p:sp>
          <p:sp>
            <p:nvSpPr>
              <p:cNvPr id="20" name="Rectangle: Rounded Corners 3">
                <a:extLst>
                  <a:ext uri="{FF2B5EF4-FFF2-40B4-BE49-F238E27FC236}">
                    <a16:creationId xmlns:a16="http://schemas.microsoft.com/office/drawing/2014/main" id="{DE71C061-7250-B099-8582-2E1F47C72DF9}"/>
                  </a:ext>
                </a:extLst>
              </p:cNvPr>
              <p:cNvSpPr/>
              <p:nvPr/>
            </p:nvSpPr>
            <p:spPr>
              <a:xfrm>
                <a:off x="545395" y="3505198"/>
                <a:ext cx="2780515" cy="327116"/>
              </a:xfrm>
              <a:prstGeom prst="roundRect">
                <a:avLst>
                  <a:gd name="adj" fmla="val 50000"/>
                </a:avLst>
              </a:prstGeom>
              <a:solidFill>
                <a:srgbClr val="3690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1" name="TextBox 39">
                <a:extLst>
                  <a:ext uri="{FF2B5EF4-FFF2-40B4-BE49-F238E27FC236}">
                    <a16:creationId xmlns:a16="http://schemas.microsoft.com/office/drawing/2014/main" id="{C5666086-27A9-69F2-C938-EFDF46973BAA}"/>
                  </a:ext>
                </a:extLst>
              </p:cNvPr>
              <p:cNvSpPr txBox="1"/>
              <p:nvPr/>
            </p:nvSpPr>
            <p:spPr>
              <a:xfrm>
                <a:off x="566010" y="3557422"/>
                <a:ext cx="2685351" cy="22313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50" i="0" u="none" strike="noStrike" kern="1200" cap="none" spc="0" normalizeH="0" baseline="0" noProof="0" dirty="0">
                    <a:ln>
                      <a:noFill/>
                    </a:ln>
                    <a:solidFill>
                      <a:schemeClr val="bg1"/>
                    </a:solidFill>
                    <a:effectLst/>
                    <a:uLnTx/>
                    <a:uFillTx/>
                    <a:latin typeface="Aptos SemiBold" panose="020B0004020202020204" pitchFamily="34" charset="0"/>
                    <a:ea typeface="Open Sans" panose="020B0606030504020204" pitchFamily="34" charset="0"/>
                    <a:cs typeface="Open Sans" panose="020B0606030504020204" pitchFamily="34" charset="0"/>
                  </a:rPr>
                  <a:t>Hi this is Anna at ABC Hospital, how may I help You?</a:t>
                </a:r>
                <a:endParaRPr kumimoji="0" lang="en-AU" sz="850" i="0" u="none" strike="noStrike" kern="1200" cap="none" spc="0" normalizeH="0" baseline="0" noProof="0" dirty="0">
                  <a:ln>
                    <a:noFill/>
                  </a:ln>
                  <a:solidFill>
                    <a:schemeClr val="bg1"/>
                  </a:solidFill>
                  <a:effectLst/>
                  <a:uLnTx/>
                  <a:uFillTx/>
                  <a:latin typeface="Aptos SemiBold" panose="020B0004020202020204" pitchFamily="34" charset="0"/>
                  <a:ea typeface="Open Sans" panose="020B0606030504020204" pitchFamily="34" charset="0"/>
                  <a:cs typeface="Open Sans" panose="020B0606030504020204" pitchFamily="34" charset="0"/>
                </a:endParaRPr>
              </a:p>
            </p:txBody>
          </p:sp>
        </p:grpSp>
      </p:grpSp>
      <p:sp>
        <p:nvSpPr>
          <p:cNvPr id="26" name="TextBox 14">
            <a:extLst>
              <a:ext uri="{FF2B5EF4-FFF2-40B4-BE49-F238E27FC236}">
                <a16:creationId xmlns:a16="http://schemas.microsoft.com/office/drawing/2014/main" id="{7905A85E-1668-00A8-9EF7-047FA93ED222}"/>
              </a:ext>
            </a:extLst>
          </p:cNvPr>
          <p:cNvSpPr txBox="1"/>
          <p:nvPr/>
        </p:nvSpPr>
        <p:spPr>
          <a:xfrm>
            <a:off x="259499" y="907866"/>
            <a:ext cx="4651374" cy="307777"/>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dirty="0">
                <a:ln>
                  <a:noFill/>
                </a:ln>
                <a:solidFill>
                  <a:srgbClr val="000000"/>
                </a:solidFill>
                <a:effectLst/>
                <a:uLnTx/>
                <a:uFillTx/>
                <a:latin typeface="Aptos" panose="020B0004020202020204" pitchFamily="34" charset="0"/>
                <a:ea typeface="DengXian" panose="02010600030101010101" pitchFamily="2" charset="-122"/>
                <a:cs typeface="Cordia New" panose="020B0304020202020204" pitchFamily="34" charset="-34"/>
              </a:rPr>
              <a:t>Talk less achieve more </a:t>
            </a:r>
          </a:p>
        </p:txBody>
      </p:sp>
      <p:sp>
        <p:nvSpPr>
          <p:cNvPr id="6" name="Rectangle: Rounded Corners 48">
            <a:extLst>
              <a:ext uri="{FF2B5EF4-FFF2-40B4-BE49-F238E27FC236}">
                <a16:creationId xmlns:a16="http://schemas.microsoft.com/office/drawing/2014/main" id="{8BC4C67F-2A35-521D-5A5A-F1C7F378C028}"/>
              </a:ext>
            </a:extLst>
          </p:cNvPr>
          <p:cNvSpPr>
            <a:spLocks/>
          </p:cNvSpPr>
          <p:nvPr/>
        </p:nvSpPr>
        <p:spPr>
          <a:xfrm>
            <a:off x="7073901" y="978717"/>
            <a:ext cx="4978400" cy="5397459"/>
          </a:xfrm>
          <a:prstGeom prst="roundRect">
            <a:avLst>
              <a:gd name="adj" fmla="val 2621"/>
            </a:avLst>
          </a:prstGeom>
          <a:solidFill>
            <a:schemeClr val="bg1">
              <a:lumMod val="95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2" name="TextBox 30">
            <a:extLst>
              <a:ext uri="{FF2B5EF4-FFF2-40B4-BE49-F238E27FC236}">
                <a16:creationId xmlns:a16="http://schemas.microsoft.com/office/drawing/2014/main" id="{7F6A70C5-C3B4-7897-4448-509553EEB7D1}"/>
              </a:ext>
            </a:extLst>
          </p:cNvPr>
          <p:cNvSpPr txBox="1"/>
          <p:nvPr/>
        </p:nvSpPr>
        <p:spPr>
          <a:xfrm>
            <a:off x="7333861" y="1981323"/>
            <a:ext cx="2177986" cy="1123384"/>
          </a:xfrm>
          <a:prstGeom prst="rect">
            <a:avLst/>
          </a:prstGeom>
          <a:noFill/>
        </p:spPr>
        <p:txBody>
          <a:bodyPr wrap="square" rtlCol="0">
            <a:spAutoFit/>
          </a:bodyPr>
          <a:lstStyle/>
          <a:p>
            <a:pPr algn="ctr"/>
            <a:r>
              <a:rPr lang="en-US" sz="1200" b="1" dirty="0">
                <a:latin typeface="Aptos" panose="020B0004020202020204" pitchFamily="34" charset="0"/>
              </a:rPr>
              <a:t>Serve longer, staff smarter</a:t>
            </a:r>
          </a:p>
          <a:p>
            <a:pPr algn="ctr"/>
            <a:endParaRPr lang="en-US" sz="1100" dirty="0">
              <a:latin typeface="Aptos" panose="020B0004020202020204" pitchFamily="34" charset="0"/>
            </a:endParaRPr>
          </a:p>
          <a:p>
            <a:pPr algn="ctr"/>
            <a:r>
              <a:rPr lang="en-US" sz="1100" dirty="0">
                <a:latin typeface="Aptos" panose="020B0004020202020204" pitchFamily="34" charset="0"/>
              </a:rPr>
              <a:t>Automatically provide 24/7 service hours, tackle queries</a:t>
            </a:r>
          </a:p>
          <a:p>
            <a:pPr algn="ctr"/>
            <a:r>
              <a:rPr lang="en-US" sz="1100" dirty="0">
                <a:latin typeface="Aptos" panose="020B0004020202020204" pitchFamily="34" charset="0"/>
              </a:rPr>
              <a:t>anytime, and boost customer satisfaction</a:t>
            </a:r>
            <a:endParaRPr lang="en-ID" sz="1100" dirty="0"/>
          </a:p>
        </p:txBody>
      </p:sp>
      <p:sp>
        <p:nvSpPr>
          <p:cNvPr id="23" name="TextBox 31">
            <a:extLst>
              <a:ext uri="{FF2B5EF4-FFF2-40B4-BE49-F238E27FC236}">
                <a16:creationId xmlns:a16="http://schemas.microsoft.com/office/drawing/2014/main" id="{720B213F-2DD2-038B-10DF-5B22ABF610BC}"/>
              </a:ext>
            </a:extLst>
          </p:cNvPr>
          <p:cNvSpPr txBox="1"/>
          <p:nvPr/>
        </p:nvSpPr>
        <p:spPr>
          <a:xfrm>
            <a:off x="9797475" y="1981323"/>
            <a:ext cx="2058363" cy="1308050"/>
          </a:xfrm>
          <a:prstGeom prst="rect">
            <a:avLst/>
          </a:prstGeom>
          <a:noFill/>
        </p:spPr>
        <p:txBody>
          <a:bodyPr wrap="square" rtlCol="0">
            <a:spAutoFit/>
          </a:bodyPr>
          <a:lstStyle/>
          <a:p>
            <a:pPr algn="ctr"/>
            <a:r>
              <a:rPr lang="en-US" sz="1200" b="1" dirty="0">
                <a:latin typeface="Aptos" panose="020B0004020202020204" pitchFamily="34" charset="0"/>
              </a:rPr>
              <a:t>Minimize daily stress and friction </a:t>
            </a:r>
          </a:p>
          <a:p>
            <a:pPr algn="ctr"/>
            <a:endParaRPr lang="en-US" sz="1100" b="1" dirty="0">
              <a:latin typeface="Aptos" panose="020B0004020202020204" pitchFamily="34" charset="0"/>
            </a:endParaRPr>
          </a:p>
          <a:p>
            <a:pPr algn="ctr"/>
            <a:r>
              <a:rPr lang="en-US" sz="1100" dirty="0">
                <a:latin typeface="Aptos" panose="020B0004020202020204" pitchFamily="34" charset="0"/>
              </a:rPr>
              <a:t>we manage calls, eliminating interruptions and efficiency loss, so you can excel in your business.</a:t>
            </a:r>
          </a:p>
        </p:txBody>
      </p:sp>
      <p:sp>
        <p:nvSpPr>
          <p:cNvPr id="24" name="TextBox 33">
            <a:extLst>
              <a:ext uri="{FF2B5EF4-FFF2-40B4-BE49-F238E27FC236}">
                <a16:creationId xmlns:a16="http://schemas.microsoft.com/office/drawing/2014/main" id="{5AF0A75D-1325-DECD-A4C9-6396EE1D6417}"/>
              </a:ext>
            </a:extLst>
          </p:cNvPr>
          <p:cNvSpPr txBox="1"/>
          <p:nvPr/>
        </p:nvSpPr>
        <p:spPr>
          <a:xfrm>
            <a:off x="7371184" y="4417053"/>
            <a:ext cx="2103341" cy="1123384"/>
          </a:xfrm>
          <a:prstGeom prst="rect">
            <a:avLst/>
          </a:prstGeom>
          <a:noFill/>
        </p:spPr>
        <p:txBody>
          <a:bodyPr wrap="square" rtlCol="0">
            <a:spAutoFit/>
          </a:bodyPr>
          <a:lstStyle/>
          <a:p>
            <a:pPr algn="ctr"/>
            <a:r>
              <a:rPr lang="en-US" sz="1200" b="1" dirty="0">
                <a:latin typeface="Aptos" panose="020B0004020202020204" pitchFamily="34" charset="0"/>
              </a:rPr>
              <a:t>Never miss a sale again</a:t>
            </a:r>
          </a:p>
          <a:p>
            <a:pPr algn="ctr"/>
            <a:endParaRPr lang="en-US" sz="1100" b="1" dirty="0">
              <a:latin typeface="Aptos" panose="020B0004020202020204" pitchFamily="34" charset="0"/>
            </a:endParaRPr>
          </a:p>
          <a:p>
            <a:pPr algn="ctr"/>
            <a:r>
              <a:rPr lang="en-US" sz="1100" dirty="0">
                <a:latin typeface="Aptos" panose="020B0004020202020204" pitchFamily="34" charset="0"/>
              </a:rPr>
              <a:t>Every missed call is potential lost revenue. Answer every call, seize every lead, and instantly boost your bookings.</a:t>
            </a:r>
          </a:p>
        </p:txBody>
      </p:sp>
      <p:sp>
        <p:nvSpPr>
          <p:cNvPr id="25" name="TextBox 35">
            <a:extLst>
              <a:ext uri="{FF2B5EF4-FFF2-40B4-BE49-F238E27FC236}">
                <a16:creationId xmlns:a16="http://schemas.microsoft.com/office/drawing/2014/main" id="{8DAA9757-3A5A-D305-9738-E9118AFB1BCF}"/>
              </a:ext>
            </a:extLst>
          </p:cNvPr>
          <p:cNvSpPr txBox="1"/>
          <p:nvPr/>
        </p:nvSpPr>
        <p:spPr>
          <a:xfrm>
            <a:off x="9752499" y="4435399"/>
            <a:ext cx="2103340" cy="1477328"/>
          </a:xfrm>
          <a:prstGeom prst="rect">
            <a:avLst/>
          </a:prstGeom>
          <a:noFill/>
        </p:spPr>
        <p:txBody>
          <a:bodyPr wrap="square" rtlCol="0">
            <a:spAutoFit/>
          </a:bodyPr>
          <a:lstStyle/>
          <a:p>
            <a:pPr algn="ctr"/>
            <a:r>
              <a:rPr lang="en-US" sz="1200" b="1" dirty="0">
                <a:latin typeface="Aptos" panose="020B0004020202020204" pitchFamily="34" charset="0"/>
              </a:rPr>
              <a:t>Simplify your business workflow</a:t>
            </a:r>
          </a:p>
          <a:p>
            <a:pPr algn="ctr"/>
            <a:endParaRPr lang="en-US" sz="1100" dirty="0">
              <a:latin typeface="Aptos" panose="020B0004020202020204" pitchFamily="34" charset="0"/>
            </a:endParaRPr>
          </a:p>
          <a:p>
            <a:pPr algn="ctr"/>
            <a:r>
              <a:rPr lang="en-US" sz="1100" dirty="0">
                <a:latin typeface="Aptos" panose="020B0004020202020204" pitchFamily="34" charset="0"/>
              </a:rPr>
              <a:t>Effortlessly connect to your vital tools – booking software, CRMs, Office 365, Google Calendar, </a:t>
            </a:r>
          </a:p>
          <a:p>
            <a:pPr algn="ctr"/>
            <a:r>
              <a:rPr lang="en-US" sz="1100" dirty="0">
                <a:latin typeface="Aptos" panose="020B0004020202020204" pitchFamily="34" charset="0"/>
              </a:rPr>
              <a:t>and more.</a:t>
            </a:r>
            <a:endParaRPr lang="en-AU" sz="1100" dirty="0">
              <a:latin typeface="Aptos" panose="020B0004020202020204" pitchFamily="34" charset="0"/>
            </a:endParaRPr>
          </a:p>
        </p:txBody>
      </p:sp>
      <p:grpSp>
        <p:nvGrpSpPr>
          <p:cNvPr id="27" name="Group 56">
            <a:extLst>
              <a:ext uri="{FF2B5EF4-FFF2-40B4-BE49-F238E27FC236}">
                <a16:creationId xmlns:a16="http://schemas.microsoft.com/office/drawing/2014/main" id="{CB34A53C-E009-8B98-6106-76C90C13F12E}"/>
              </a:ext>
            </a:extLst>
          </p:cNvPr>
          <p:cNvGrpSpPr/>
          <p:nvPr/>
        </p:nvGrpSpPr>
        <p:grpSpPr>
          <a:xfrm>
            <a:off x="8146779" y="1342005"/>
            <a:ext cx="552150" cy="552150"/>
            <a:chOff x="654139" y="6399657"/>
            <a:chExt cx="552150" cy="552150"/>
          </a:xfrm>
        </p:grpSpPr>
        <p:sp>
          <p:nvSpPr>
            <p:cNvPr id="28" name="Oval 27">
              <a:extLst>
                <a:ext uri="{FF2B5EF4-FFF2-40B4-BE49-F238E27FC236}">
                  <a16:creationId xmlns:a16="http://schemas.microsoft.com/office/drawing/2014/main" id="{3AD53AC2-830D-07A1-FDB6-1FF3E38B10FC}"/>
                </a:ext>
              </a:extLst>
            </p:cNvPr>
            <p:cNvSpPr/>
            <p:nvPr/>
          </p:nvSpPr>
          <p:spPr>
            <a:xfrm>
              <a:off x="654139" y="6399657"/>
              <a:ext cx="552150" cy="552150"/>
            </a:xfrm>
            <a:prstGeom prst="ellipse">
              <a:avLst/>
            </a:prstGeom>
            <a:solidFill>
              <a:srgbClr val="3690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pic>
          <p:nvPicPr>
            <p:cNvPr id="29" name="Graphic 26">
              <a:extLst>
                <a:ext uri="{FF2B5EF4-FFF2-40B4-BE49-F238E27FC236}">
                  <a16:creationId xmlns:a16="http://schemas.microsoft.com/office/drawing/2014/main" id="{06291DED-3645-4836-BCB0-227E2F651A3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63421" y="6512963"/>
              <a:ext cx="333641" cy="326227"/>
            </a:xfrm>
            <a:prstGeom prst="rect">
              <a:avLst/>
            </a:prstGeom>
          </p:spPr>
        </p:pic>
      </p:grpSp>
      <p:grpSp>
        <p:nvGrpSpPr>
          <p:cNvPr id="30" name="Group 50">
            <a:extLst>
              <a:ext uri="{FF2B5EF4-FFF2-40B4-BE49-F238E27FC236}">
                <a16:creationId xmlns:a16="http://schemas.microsoft.com/office/drawing/2014/main" id="{E713BB0C-D7CE-9C4D-5D12-A3E95C338CE6}"/>
              </a:ext>
            </a:extLst>
          </p:cNvPr>
          <p:cNvGrpSpPr/>
          <p:nvPr/>
        </p:nvGrpSpPr>
        <p:grpSpPr>
          <a:xfrm>
            <a:off x="8146779" y="3777735"/>
            <a:ext cx="552150" cy="552150"/>
            <a:chOff x="4008661" y="6399657"/>
            <a:chExt cx="552150" cy="552150"/>
          </a:xfrm>
        </p:grpSpPr>
        <p:sp>
          <p:nvSpPr>
            <p:cNvPr id="31" name="Oval 30">
              <a:extLst>
                <a:ext uri="{FF2B5EF4-FFF2-40B4-BE49-F238E27FC236}">
                  <a16:creationId xmlns:a16="http://schemas.microsoft.com/office/drawing/2014/main" id="{F1115575-CB36-B83D-B16D-10EB2A1BB613}"/>
                </a:ext>
              </a:extLst>
            </p:cNvPr>
            <p:cNvSpPr/>
            <p:nvPr/>
          </p:nvSpPr>
          <p:spPr>
            <a:xfrm>
              <a:off x="4008661" y="6399657"/>
              <a:ext cx="552150" cy="552150"/>
            </a:xfrm>
            <a:prstGeom prst="ellipse">
              <a:avLst/>
            </a:prstGeom>
            <a:solidFill>
              <a:srgbClr val="3690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pic>
          <p:nvPicPr>
            <p:cNvPr id="32" name="Graphic 47">
              <a:extLst>
                <a:ext uri="{FF2B5EF4-FFF2-40B4-BE49-F238E27FC236}">
                  <a16:creationId xmlns:a16="http://schemas.microsoft.com/office/drawing/2014/main" id="{D54DAC71-77A9-005C-17B2-9B112D7F7DC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116585" y="6531739"/>
              <a:ext cx="329653" cy="329653"/>
            </a:xfrm>
            <a:prstGeom prst="rect">
              <a:avLst/>
            </a:prstGeom>
          </p:spPr>
        </p:pic>
      </p:grpSp>
      <p:grpSp>
        <p:nvGrpSpPr>
          <p:cNvPr id="33" name="Group 57">
            <a:extLst>
              <a:ext uri="{FF2B5EF4-FFF2-40B4-BE49-F238E27FC236}">
                <a16:creationId xmlns:a16="http://schemas.microsoft.com/office/drawing/2014/main" id="{DEC084AD-4AE5-9C2C-C974-9E166486B57D}"/>
              </a:ext>
            </a:extLst>
          </p:cNvPr>
          <p:cNvGrpSpPr/>
          <p:nvPr/>
        </p:nvGrpSpPr>
        <p:grpSpPr>
          <a:xfrm>
            <a:off x="10550581" y="1342005"/>
            <a:ext cx="552150" cy="552150"/>
            <a:chOff x="2373340" y="6399657"/>
            <a:chExt cx="552150" cy="552150"/>
          </a:xfrm>
        </p:grpSpPr>
        <p:sp>
          <p:nvSpPr>
            <p:cNvPr id="34" name="Oval 33">
              <a:extLst>
                <a:ext uri="{FF2B5EF4-FFF2-40B4-BE49-F238E27FC236}">
                  <a16:creationId xmlns:a16="http://schemas.microsoft.com/office/drawing/2014/main" id="{A02D7704-688C-51BF-BD3B-F9CD3AB017ED}"/>
                </a:ext>
              </a:extLst>
            </p:cNvPr>
            <p:cNvSpPr/>
            <p:nvPr/>
          </p:nvSpPr>
          <p:spPr>
            <a:xfrm>
              <a:off x="2373340" y="6399657"/>
              <a:ext cx="552150" cy="552150"/>
            </a:xfrm>
            <a:prstGeom prst="ellipse">
              <a:avLst/>
            </a:prstGeom>
            <a:solidFill>
              <a:srgbClr val="3690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pic>
          <p:nvPicPr>
            <p:cNvPr id="35" name="Graphic 52">
              <a:extLst>
                <a:ext uri="{FF2B5EF4-FFF2-40B4-BE49-F238E27FC236}">
                  <a16:creationId xmlns:a16="http://schemas.microsoft.com/office/drawing/2014/main" id="{67BDFF7A-D27F-3842-3905-FABAF9A01F3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516040" y="6537699"/>
              <a:ext cx="247700" cy="277276"/>
            </a:xfrm>
            <a:prstGeom prst="rect">
              <a:avLst/>
            </a:prstGeom>
          </p:spPr>
        </p:pic>
      </p:grpSp>
      <p:grpSp>
        <p:nvGrpSpPr>
          <p:cNvPr id="36" name="Group 55">
            <a:extLst>
              <a:ext uri="{FF2B5EF4-FFF2-40B4-BE49-F238E27FC236}">
                <a16:creationId xmlns:a16="http://schemas.microsoft.com/office/drawing/2014/main" id="{94944570-FD58-DC7B-15BC-FBC72987C8A7}"/>
              </a:ext>
            </a:extLst>
          </p:cNvPr>
          <p:cNvGrpSpPr/>
          <p:nvPr/>
        </p:nvGrpSpPr>
        <p:grpSpPr>
          <a:xfrm>
            <a:off x="10550581" y="3796081"/>
            <a:ext cx="552150" cy="552150"/>
            <a:chOff x="5647947" y="6399657"/>
            <a:chExt cx="552150" cy="552150"/>
          </a:xfrm>
        </p:grpSpPr>
        <p:sp>
          <p:nvSpPr>
            <p:cNvPr id="37" name="Oval 36">
              <a:extLst>
                <a:ext uri="{FF2B5EF4-FFF2-40B4-BE49-F238E27FC236}">
                  <a16:creationId xmlns:a16="http://schemas.microsoft.com/office/drawing/2014/main" id="{067A58D6-855F-AEA0-5237-0AF06348A5DB}"/>
                </a:ext>
              </a:extLst>
            </p:cNvPr>
            <p:cNvSpPr/>
            <p:nvPr/>
          </p:nvSpPr>
          <p:spPr>
            <a:xfrm>
              <a:off x="5647947" y="6399657"/>
              <a:ext cx="552150" cy="552150"/>
            </a:xfrm>
            <a:prstGeom prst="ellipse">
              <a:avLst/>
            </a:prstGeom>
            <a:solidFill>
              <a:srgbClr val="3690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pic>
          <p:nvPicPr>
            <p:cNvPr id="38" name="Graphic 54">
              <a:extLst>
                <a:ext uri="{FF2B5EF4-FFF2-40B4-BE49-F238E27FC236}">
                  <a16:creationId xmlns:a16="http://schemas.microsoft.com/office/drawing/2014/main" id="{A8B56B1D-CF25-9D19-E1BB-899F2BC3A0EC}"/>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783416" y="6517138"/>
              <a:ext cx="317290" cy="317290"/>
            </a:xfrm>
            <a:prstGeom prst="rect">
              <a:avLst/>
            </a:prstGeom>
          </p:spPr>
        </p:pic>
      </p:grpSp>
    </p:spTree>
    <p:extLst>
      <p:ext uri="{BB962C8B-B14F-4D97-AF65-F5344CB8AC3E}">
        <p14:creationId xmlns:p14="http://schemas.microsoft.com/office/powerpoint/2010/main" val="35359338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3058847-AE88-E720-45EB-9E40C85FB6DD}"/>
              </a:ext>
            </a:extLst>
          </p:cNvPr>
          <p:cNvSpPr txBox="1"/>
          <p:nvPr/>
        </p:nvSpPr>
        <p:spPr>
          <a:xfrm>
            <a:off x="215403" y="132656"/>
            <a:ext cx="7880847" cy="4616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48ED1"/>
                </a:solidFill>
                <a:effectLst/>
                <a:uLnTx/>
                <a:uFillTx/>
                <a:latin typeface="Aptos" panose="020B0004020202020204" pitchFamily="34" charset="0"/>
                <a:cs typeface="Segoe UI Semibold"/>
              </a:rPr>
              <a:t>Web Chat &amp; AI</a:t>
            </a:r>
          </a:p>
        </p:txBody>
      </p:sp>
      <p:sp>
        <p:nvSpPr>
          <p:cNvPr id="2" name="TextBox 26">
            <a:extLst>
              <a:ext uri="{FF2B5EF4-FFF2-40B4-BE49-F238E27FC236}">
                <a16:creationId xmlns:a16="http://schemas.microsoft.com/office/drawing/2014/main" id="{38568C33-C335-9C3D-DE70-265F0171A1CC}"/>
              </a:ext>
            </a:extLst>
          </p:cNvPr>
          <p:cNvSpPr txBox="1"/>
          <p:nvPr/>
        </p:nvSpPr>
        <p:spPr>
          <a:xfrm>
            <a:off x="205740" y="1845063"/>
            <a:ext cx="2871568" cy="3366563"/>
          </a:xfrm>
          <a:prstGeom prst="rect">
            <a:avLst/>
          </a:prstGeom>
          <a:noFill/>
        </p:spPr>
        <p:txBody>
          <a:bodyPr wrap="square">
            <a:spAutoFit/>
          </a:bodyPr>
          <a:lstStyle/>
          <a:p>
            <a:pPr marL="0" marR="0" lvl="0" indent="0" algn="l" defTabSz="457200" rtl="0" eaLnBrk="1" fontAlgn="auto" latinLnBrk="0" hangingPunct="1">
              <a:lnSpc>
                <a:spcPts val="16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22222"/>
                </a:solidFill>
                <a:effectLst/>
                <a:uLnTx/>
                <a:uFillTx/>
                <a:latin typeface="Aptos" panose="020B0004020202020204" pitchFamily="34" charset="0"/>
                <a:ea typeface="+mn-ea"/>
                <a:cs typeface="+mn-cs"/>
              </a:rPr>
              <a:t>Our CyCX Chat Agent Assist with AI supports and complements your human agents.  Whatever the communication channel (WhatsApp, SMS, or CyCX live chat) used for customer support, the information an agent needs to serve the customer is delivered to their screen instantaneously, without them having to search for it.</a:t>
            </a:r>
          </a:p>
          <a:p>
            <a:pPr marL="0" marR="0" lvl="0" indent="0" algn="l" defTabSz="457200" rtl="0" eaLnBrk="1" fontAlgn="auto" latinLnBrk="0" hangingPunct="1">
              <a:lnSpc>
                <a:spcPts val="16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222222"/>
              </a:solidFill>
              <a:effectLst/>
              <a:uLnTx/>
              <a:uFillTx/>
              <a:latin typeface="Aptos" panose="020B0004020202020204" pitchFamily="34" charset="0"/>
              <a:ea typeface="+mn-ea"/>
              <a:cs typeface="+mn-cs"/>
            </a:endParaRPr>
          </a:p>
          <a:p>
            <a:pPr marL="0" marR="0" lvl="0" indent="0" algn="l" defTabSz="457200" rtl="0" eaLnBrk="1" fontAlgn="auto" latinLnBrk="0" hangingPunct="1">
              <a:lnSpc>
                <a:spcPts val="16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22222"/>
                </a:solidFill>
                <a:effectLst/>
                <a:uLnTx/>
                <a:uFillTx/>
                <a:latin typeface="Aptos" panose="020B0004020202020204" pitchFamily="34" charset="0"/>
                <a:ea typeface="+mn-ea"/>
                <a:cs typeface="+mn-cs"/>
              </a:rPr>
              <a:t>CyCX Chat Agent Assist also provides additional resource capability to complement human agents, providing customers with a personalized, quick and accurate service at scale, when </a:t>
            </a:r>
          </a:p>
          <a:p>
            <a:pPr marL="0" marR="0" lvl="0" indent="0" algn="l" defTabSz="457200" rtl="0" eaLnBrk="1" fontAlgn="auto" latinLnBrk="0" hangingPunct="1">
              <a:lnSpc>
                <a:spcPts val="16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22222"/>
                </a:solidFill>
                <a:effectLst/>
                <a:uLnTx/>
                <a:uFillTx/>
                <a:latin typeface="Aptos" panose="020B0004020202020204" pitchFamily="34" charset="0"/>
                <a:ea typeface="+mn-ea"/>
                <a:cs typeface="+mn-cs"/>
              </a:rPr>
              <a:t>and where the customer wants.</a:t>
            </a:r>
          </a:p>
        </p:txBody>
      </p:sp>
      <p:sp>
        <p:nvSpPr>
          <p:cNvPr id="3" name="TextBox 30">
            <a:extLst>
              <a:ext uri="{FF2B5EF4-FFF2-40B4-BE49-F238E27FC236}">
                <a16:creationId xmlns:a16="http://schemas.microsoft.com/office/drawing/2014/main" id="{CE448F5E-53CB-6D30-5DAA-C1F6D54822EA}"/>
              </a:ext>
            </a:extLst>
          </p:cNvPr>
          <p:cNvSpPr txBox="1"/>
          <p:nvPr/>
        </p:nvSpPr>
        <p:spPr>
          <a:xfrm>
            <a:off x="167638" y="944939"/>
            <a:ext cx="9814562" cy="338554"/>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222222"/>
                </a:solidFill>
                <a:effectLst/>
                <a:uLnTx/>
                <a:uFillTx/>
                <a:latin typeface="Aptos" panose="020B0004020202020204" pitchFamily="34" charset="0"/>
                <a:ea typeface="+mn-ea"/>
                <a:cs typeface="+mn-cs"/>
              </a:rPr>
              <a:t>Conversational AI powered contact centers enable better agent and customer experiences</a:t>
            </a:r>
          </a:p>
        </p:txBody>
      </p:sp>
      <p:grpSp>
        <p:nvGrpSpPr>
          <p:cNvPr id="5" name="Group 25">
            <a:extLst>
              <a:ext uri="{FF2B5EF4-FFF2-40B4-BE49-F238E27FC236}">
                <a16:creationId xmlns:a16="http://schemas.microsoft.com/office/drawing/2014/main" id="{8CE4B03B-E406-5824-7ECA-F63A0E524560}"/>
              </a:ext>
            </a:extLst>
          </p:cNvPr>
          <p:cNvGrpSpPr/>
          <p:nvPr/>
        </p:nvGrpSpPr>
        <p:grpSpPr>
          <a:xfrm>
            <a:off x="7401051" y="4315924"/>
            <a:ext cx="4361155" cy="950217"/>
            <a:chOff x="4233867" y="5994841"/>
            <a:chExt cx="4361155" cy="950217"/>
          </a:xfrm>
        </p:grpSpPr>
        <p:sp>
          <p:nvSpPr>
            <p:cNvPr id="7" name="TextBox 27">
              <a:extLst>
                <a:ext uri="{FF2B5EF4-FFF2-40B4-BE49-F238E27FC236}">
                  <a16:creationId xmlns:a16="http://schemas.microsoft.com/office/drawing/2014/main" id="{482C48A1-CEAF-FADC-CC06-AB83BBFD1042}"/>
                </a:ext>
              </a:extLst>
            </p:cNvPr>
            <p:cNvSpPr txBox="1"/>
            <p:nvPr/>
          </p:nvSpPr>
          <p:spPr>
            <a:xfrm>
              <a:off x="4250482" y="5994841"/>
              <a:ext cx="4152033" cy="338554"/>
            </a:xfrm>
            <a:prstGeom prst="rect">
              <a:avLst/>
            </a:prstGeom>
            <a:noFill/>
          </p:spPr>
          <p:txBody>
            <a:bodyPr wrap="square">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ptos" panose="020B0004020202020204" pitchFamily="34" charset="0"/>
                </a:rPr>
                <a:t>Delivering on your customer promise</a:t>
              </a:r>
            </a:p>
          </p:txBody>
        </p:sp>
        <p:sp>
          <p:nvSpPr>
            <p:cNvPr id="39" name="TextBox 29">
              <a:extLst>
                <a:ext uri="{FF2B5EF4-FFF2-40B4-BE49-F238E27FC236}">
                  <a16:creationId xmlns:a16="http://schemas.microsoft.com/office/drawing/2014/main" id="{4365433E-B206-35D0-9ACA-FF134719ABDF}"/>
                </a:ext>
              </a:extLst>
            </p:cNvPr>
            <p:cNvSpPr txBox="1"/>
            <p:nvPr/>
          </p:nvSpPr>
          <p:spPr>
            <a:xfrm>
              <a:off x="4233867" y="6483393"/>
              <a:ext cx="4361155" cy="461665"/>
            </a:xfrm>
            <a:prstGeom prst="rect">
              <a:avLst/>
            </a:prstGeom>
            <a:noFill/>
          </p:spPr>
          <p:txBody>
            <a:bodyPr wrap="square">
              <a:spAutoFit/>
            </a:bodyPr>
            <a:lstStyle/>
            <a:p>
              <a:r>
                <a:rPr kumimoji="0" lang="en-US" sz="1200" i="0" u="none" strike="noStrike" kern="1200" cap="none" spc="0" normalizeH="0" baseline="0" noProof="0" dirty="0">
                  <a:ln>
                    <a:noFill/>
                  </a:ln>
                  <a:solidFill>
                    <a:prstClr val="black"/>
                  </a:solidFill>
                  <a:effectLst/>
                  <a:uLnTx/>
                  <a:uFillTx/>
                  <a:latin typeface="Aptos" panose="020B0004020202020204" pitchFamily="34" charset="0"/>
                </a:rPr>
                <a:t>Helping agents help customers. Bringing together conversational AI solutions and the human touch.</a:t>
              </a:r>
              <a:endParaRPr lang="en-ID" sz="1200" dirty="0"/>
            </a:p>
          </p:txBody>
        </p:sp>
      </p:grpSp>
      <p:pic>
        <p:nvPicPr>
          <p:cNvPr id="40" name="Picture 34" descr="A person wearing glasses and headphones&#10;&#10;Description automatically generated">
            <a:extLst>
              <a:ext uri="{FF2B5EF4-FFF2-40B4-BE49-F238E27FC236}">
                <a16:creationId xmlns:a16="http://schemas.microsoft.com/office/drawing/2014/main" id="{148CC088-57C4-42CD-C70B-0187C7EA356D}"/>
              </a:ext>
            </a:extLst>
          </p:cNvPr>
          <p:cNvPicPr>
            <a:picLocks noChangeAspect="1"/>
          </p:cNvPicPr>
          <p:nvPr/>
        </p:nvPicPr>
        <p:blipFill rotWithShape="1">
          <a:blip r:embed="rId2">
            <a:extLst>
              <a:ext uri="{28A0092B-C50C-407E-A947-70E740481C1C}">
                <a14:useLocalDpi xmlns:a14="http://schemas.microsoft.com/office/drawing/2010/main" val="0"/>
              </a:ext>
            </a:extLst>
          </a:blip>
          <a:srcRect b="13813"/>
          <a:stretch/>
        </p:blipFill>
        <p:spPr>
          <a:xfrm>
            <a:off x="3239478" y="1844513"/>
            <a:ext cx="3651838" cy="3039319"/>
          </a:xfrm>
          <a:prstGeom prst="rect">
            <a:avLst/>
          </a:prstGeom>
        </p:spPr>
      </p:pic>
      <p:sp>
        <p:nvSpPr>
          <p:cNvPr id="41" name="TextBox 36">
            <a:extLst>
              <a:ext uri="{FF2B5EF4-FFF2-40B4-BE49-F238E27FC236}">
                <a16:creationId xmlns:a16="http://schemas.microsoft.com/office/drawing/2014/main" id="{B211683E-2F76-07A6-3C1F-6E49E5608FB1}"/>
              </a:ext>
            </a:extLst>
          </p:cNvPr>
          <p:cNvSpPr txBox="1"/>
          <p:nvPr/>
        </p:nvSpPr>
        <p:spPr>
          <a:xfrm>
            <a:off x="173987" y="5380108"/>
            <a:ext cx="6836413" cy="493981"/>
          </a:xfrm>
          <a:prstGeom prst="rect">
            <a:avLst/>
          </a:prstGeom>
          <a:noFill/>
        </p:spPr>
        <p:txBody>
          <a:bodyPr wrap="square">
            <a:spAutoFit/>
          </a:bodyPr>
          <a:lstStyle/>
          <a:p>
            <a:pPr marL="0" marR="0" lvl="0" indent="0" algn="l" defTabSz="457200" rtl="0" eaLnBrk="1" fontAlgn="auto" latinLnBrk="0" hangingPunct="1">
              <a:lnSpc>
                <a:spcPts val="16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22222"/>
                </a:solidFill>
                <a:effectLst/>
                <a:uLnTx/>
                <a:uFillTx/>
                <a:latin typeface="Aptos" panose="020B0004020202020204" pitchFamily="34" charset="0"/>
                <a:ea typeface="+mn-ea"/>
                <a:cs typeface="+mn-cs"/>
              </a:rPr>
              <a:t>Our conversational AI powered agent understands humans, is available 24×7, and is able to respond to customer queries faster than any human is capable.</a:t>
            </a:r>
          </a:p>
        </p:txBody>
      </p:sp>
      <p:grpSp>
        <p:nvGrpSpPr>
          <p:cNvPr id="42" name="Group 40">
            <a:extLst>
              <a:ext uri="{FF2B5EF4-FFF2-40B4-BE49-F238E27FC236}">
                <a16:creationId xmlns:a16="http://schemas.microsoft.com/office/drawing/2014/main" id="{451E3D0D-BB21-EF18-015E-4B4EF01DFF8D}"/>
              </a:ext>
            </a:extLst>
          </p:cNvPr>
          <p:cNvGrpSpPr/>
          <p:nvPr/>
        </p:nvGrpSpPr>
        <p:grpSpPr>
          <a:xfrm>
            <a:off x="7467600" y="1844513"/>
            <a:ext cx="3882283" cy="2296013"/>
            <a:chOff x="0" y="6491600"/>
            <a:chExt cx="3882283" cy="2296013"/>
          </a:xfrm>
        </p:grpSpPr>
        <p:pic>
          <p:nvPicPr>
            <p:cNvPr id="43" name="Picture 12">
              <a:extLst>
                <a:ext uri="{FF2B5EF4-FFF2-40B4-BE49-F238E27FC236}">
                  <a16:creationId xmlns:a16="http://schemas.microsoft.com/office/drawing/2014/main" id="{CF8EE987-1EEF-65FD-80B3-6BA5CE806E43}"/>
                </a:ext>
              </a:extLst>
            </p:cNvPr>
            <p:cNvPicPr>
              <a:picLocks noChangeAspect="1"/>
            </p:cNvPicPr>
            <p:nvPr/>
          </p:nvPicPr>
          <p:blipFill rotWithShape="1">
            <a:blip r:embed="rId3"/>
            <a:srcRect b="4275"/>
            <a:stretch/>
          </p:blipFill>
          <p:spPr>
            <a:xfrm>
              <a:off x="0" y="6491600"/>
              <a:ext cx="3882283" cy="2172500"/>
            </a:xfrm>
            <a:prstGeom prst="rect">
              <a:avLst/>
            </a:prstGeom>
          </p:spPr>
        </p:pic>
        <p:grpSp>
          <p:nvGrpSpPr>
            <p:cNvPr id="44" name="Group 39">
              <a:extLst>
                <a:ext uri="{FF2B5EF4-FFF2-40B4-BE49-F238E27FC236}">
                  <a16:creationId xmlns:a16="http://schemas.microsoft.com/office/drawing/2014/main" id="{AFED38A3-55AA-F085-BB3E-7EADF8472B46}"/>
                </a:ext>
              </a:extLst>
            </p:cNvPr>
            <p:cNvGrpSpPr/>
            <p:nvPr/>
          </p:nvGrpSpPr>
          <p:grpSpPr>
            <a:xfrm>
              <a:off x="187451" y="8279655"/>
              <a:ext cx="553028" cy="507958"/>
              <a:chOff x="187451" y="8279655"/>
              <a:chExt cx="553028" cy="507958"/>
            </a:xfrm>
          </p:grpSpPr>
          <p:sp>
            <p:nvSpPr>
              <p:cNvPr id="45" name="Rectangle 37">
                <a:extLst>
                  <a:ext uri="{FF2B5EF4-FFF2-40B4-BE49-F238E27FC236}">
                    <a16:creationId xmlns:a16="http://schemas.microsoft.com/office/drawing/2014/main" id="{5EF4957B-78E7-1CAD-02FF-DCACD8B415CA}"/>
                  </a:ext>
                </a:extLst>
              </p:cNvPr>
              <p:cNvSpPr/>
              <p:nvPr/>
            </p:nvSpPr>
            <p:spPr>
              <a:xfrm>
                <a:off x="187451" y="8367170"/>
                <a:ext cx="393863" cy="420443"/>
              </a:xfrm>
              <a:prstGeom prst="rect">
                <a:avLst/>
              </a:prstGeom>
              <a:solidFill>
                <a:schemeClr val="accent2">
                  <a:alpha val="84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46" name="Rectangle 38">
                <a:extLst>
                  <a:ext uri="{FF2B5EF4-FFF2-40B4-BE49-F238E27FC236}">
                    <a16:creationId xmlns:a16="http://schemas.microsoft.com/office/drawing/2014/main" id="{8EF5AAF8-1C11-1C62-61D0-560B35B036D5}"/>
                  </a:ext>
                </a:extLst>
              </p:cNvPr>
              <p:cNvSpPr/>
              <p:nvPr/>
            </p:nvSpPr>
            <p:spPr>
              <a:xfrm>
                <a:off x="383057" y="8279655"/>
                <a:ext cx="357422" cy="381543"/>
              </a:xfrm>
              <a:prstGeom prst="rect">
                <a:avLst/>
              </a:prstGeom>
              <a:solidFill>
                <a:schemeClr val="accent2">
                  <a:alpha val="34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grpSp>
      </p:grpSp>
    </p:spTree>
    <p:extLst>
      <p:ext uri="{BB962C8B-B14F-4D97-AF65-F5344CB8AC3E}">
        <p14:creationId xmlns:p14="http://schemas.microsoft.com/office/powerpoint/2010/main" val="25754026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Gambar 49" descr="Sebuah gambar berisi orang, Wajah manusia, senyum, dalam ruangan&#10;&#10;Deskripsi dibuat secara otomatis">
            <a:extLst>
              <a:ext uri="{FF2B5EF4-FFF2-40B4-BE49-F238E27FC236}">
                <a16:creationId xmlns:a16="http://schemas.microsoft.com/office/drawing/2014/main" id="{37DFF471-2271-7970-A07D-997149F452F8}"/>
              </a:ext>
            </a:extLst>
          </p:cNvPr>
          <p:cNvPicPr>
            <a:picLocks noChangeAspect="1"/>
          </p:cNvPicPr>
          <p:nvPr/>
        </p:nvPicPr>
        <p:blipFill>
          <a:blip r:embed="rId2">
            <a:extLst>
              <a:ext uri="{28A0092B-C50C-407E-A947-70E740481C1C}">
                <a14:useLocalDpi xmlns:a14="http://schemas.microsoft.com/office/drawing/2010/main" val="0"/>
              </a:ext>
            </a:extLst>
          </a:blip>
          <a:srcRect r="35952" b="3920"/>
          <a:stretch/>
        </p:blipFill>
        <p:spPr>
          <a:xfrm flipH="1">
            <a:off x="728" y="789481"/>
            <a:ext cx="5445785" cy="5446219"/>
          </a:xfrm>
          <a:prstGeom prst="rect">
            <a:avLst/>
          </a:prstGeom>
        </p:spPr>
      </p:pic>
      <p:sp>
        <p:nvSpPr>
          <p:cNvPr id="4" name="TextBox 3">
            <a:extLst>
              <a:ext uri="{FF2B5EF4-FFF2-40B4-BE49-F238E27FC236}">
                <a16:creationId xmlns:a16="http://schemas.microsoft.com/office/drawing/2014/main" id="{13058847-AE88-E720-45EB-9E40C85FB6DD}"/>
              </a:ext>
            </a:extLst>
          </p:cNvPr>
          <p:cNvSpPr txBox="1"/>
          <p:nvPr/>
        </p:nvSpPr>
        <p:spPr>
          <a:xfrm>
            <a:off x="215403" y="132656"/>
            <a:ext cx="7880847" cy="4616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48ED1"/>
                </a:solidFill>
                <a:effectLst/>
                <a:uLnTx/>
                <a:uFillTx/>
                <a:latin typeface="Aptos" panose="020B0004020202020204" pitchFamily="34" charset="0"/>
                <a:cs typeface="Segoe UI Semibold"/>
              </a:rPr>
              <a:t>Web Chat &amp; AI</a:t>
            </a:r>
          </a:p>
        </p:txBody>
      </p:sp>
      <p:grpSp>
        <p:nvGrpSpPr>
          <p:cNvPr id="8" name="Group 32">
            <a:extLst>
              <a:ext uri="{FF2B5EF4-FFF2-40B4-BE49-F238E27FC236}">
                <a16:creationId xmlns:a16="http://schemas.microsoft.com/office/drawing/2014/main" id="{D686CF4E-52F2-5E46-A5F5-32224A52DD1A}"/>
              </a:ext>
            </a:extLst>
          </p:cNvPr>
          <p:cNvGrpSpPr/>
          <p:nvPr/>
        </p:nvGrpSpPr>
        <p:grpSpPr>
          <a:xfrm>
            <a:off x="5614494" y="822921"/>
            <a:ext cx="6422428" cy="1813123"/>
            <a:chOff x="216498" y="2703927"/>
            <a:chExt cx="6422428" cy="1813123"/>
          </a:xfrm>
        </p:grpSpPr>
        <p:sp>
          <p:nvSpPr>
            <p:cNvPr id="9" name="Rectangle 12">
              <a:extLst>
                <a:ext uri="{FF2B5EF4-FFF2-40B4-BE49-F238E27FC236}">
                  <a16:creationId xmlns:a16="http://schemas.microsoft.com/office/drawing/2014/main" id="{06D20370-EFC3-E6C9-93C9-3D4747D15E7F}"/>
                </a:ext>
              </a:extLst>
            </p:cNvPr>
            <p:cNvSpPr/>
            <p:nvPr/>
          </p:nvSpPr>
          <p:spPr>
            <a:xfrm>
              <a:off x="216498" y="2703927"/>
              <a:ext cx="2097892" cy="1813123"/>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0" name="Rectangle 27">
              <a:extLst>
                <a:ext uri="{FF2B5EF4-FFF2-40B4-BE49-F238E27FC236}">
                  <a16:creationId xmlns:a16="http://schemas.microsoft.com/office/drawing/2014/main" id="{60E6A027-88A8-BF8D-A006-5F40B8178734}"/>
                </a:ext>
              </a:extLst>
            </p:cNvPr>
            <p:cNvSpPr/>
            <p:nvPr/>
          </p:nvSpPr>
          <p:spPr>
            <a:xfrm>
              <a:off x="2376744" y="2703927"/>
              <a:ext cx="2097892" cy="1813123"/>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1" name="Rectangle 29">
              <a:extLst>
                <a:ext uri="{FF2B5EF4-FFF2-40B4-BE49-F238E27FC236}">
                  <a16:creationId xmlns:a16="http://schemas.microsoft.com/office/drawing/2014/main" id="{21D0D9FB-7C31-B438-FD90-BCD0C011AC63}"/>
                </a:ext>
              </a:extLst>
            </p:cNvPr>
            <p:cNvSpPr/>
            <p:nvPr/>
          </p:nvSpPr>
          <p:spPr>
            <a:xfrm>
              <a:off x="4541034" y="2703927"/>
              <a:ext cx="2097892" cy="1813123"/>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grpSp>
      <p:sp>
        <p:nvSpPr>
          <p:cNvPr id="12" name="TextBox 43">
            <a:extLst>
              <a:ext uri="{FF2B5EF4-FFF2-40B4-BE49-F238E27FC236}">
                <a16:creationId xmlns:a16="http://schemas.microsoft.com/office/drawing/2014/main" id="{1DDE245D-AA65-4AE3-D515-D05C1DFA8381}"/>
              </a:ext>
            </a:extLst>
          </p:cNvPr>
          <p:cNvSpPr txBox="1"/>
          <p:nvPr/>
        </p:nvSpPr>
        <p:spPr>
          <a:xfrm>
            <a:off x="5730083" y="943454"/>
            <a:ext cx="1826871" cy="1077218"/>
          </a:xfrm>
          <a:prstGeom prst="rect">
            <a:avLst/>
          </a:prstGeom>
          <a:noFill/>
        </p:spPr>
        <p:txBody>
          <a:bodyPr wrap="square" rtlCol="0">
            <a:spAutoFit/>
          </a:bodyPr>
          <a:lstStyle/>
          <a:p>
            <a:r>
              <a:rPr lang="en-US" sz="2000" dirty="0">
                <a:latin typeface="Aptos Bold" panose="020B0004020202020204" pitchFamily="34" charset="0"/>
              </a:rPr>
              <a:t>64% </a:t>
            </a:r>
            <a:r>
              <a:rPr lang="en-US" sz="1100" dirty="0">
                <a:latin typeface="Aptos SemiBold" panose="020B0004020202020204" pitchFamily="34" charset="0"/>
              </a:rPr>
              <a:t>of customer service agents who utilize AI chatbots are able to spend most of their time solving difficult cases</a:t>
            </a:r>
            <a:endParaRPr lang="en-ID" sz="1100" dirty="0">
              <a:latin typeface="Aptos SemiBold" panose="020B0004020202020204" pitchFamily="34" charset="0"/>
            </a:endParaRPr>
          </a:p>
        </p:txBody>
      </p:sp>
      <p:sp>
        <p:nvSpPr>
          <p:cNvPr id="13" name="TextBox 44">
            <a:extLst>
              <a:ext uri="{FF2B5EF4-FFF2-40B4-BE49-F238E27FC236}">
                <a16:creationId xmlns:a16="http://schemas.microsoft.com/office/drawing/2014/main" id="{6FB41318-2629-7C3A-2BBA-A65296E649F1}"/>
              </a:ext>
            </a:extLst>
          </p:cNvPr>
          <p:cNvSpPr txBox="1"/>
          <p:nvPr/>
        </p:nvSpPr>
        <p:spPr>
          <a:xfrm>
            <a:off x="7903898" y="943454"/>
            <a:ext cx="1826871" cy="1077218"/>
          </a:xfrm>
          <a:prstGeom prst="rect">
            <a:avLst/>
          </a:prstGeom>
          <a:noFill/>
        </p:spPr>
        <p:txBody>
          <a:bodyPr wrap="square" rtlCol="0">
            <a:spAutoFit/>
          </a:bodyPr>
          <a:lstStyle/>
          <a:p>
            <a:r>
              <a:rPr lang="en-US" sz="1100" i="0" dirty="0">
                <a:solidFill>
                  <a:srgbClr val="222222"/>
                </a:solidFill>
                <a:effectLst/>
                <a:latin typeface="Aptos SemiBold" panose="020B0004020202020204" pitchFamily="34" charset="0"/>
              </a:rPr>
              <a:t>Virtual customer assistants help organizations reduce call, chat, and email inquiries by </a:t>
            </a:r>
            <a:r>
              <a:rPr lang="en-US" sz="2000" i="0" dirty="0">
                <a:solidFill>
                  <a:srgbClr val="222222"/>
                </a:solidFill>
                <a:effectLst/>
                <a:latin typeface="Aptos Bold" panose="020B0004020202020204" pitchFamily="34" charset="0"/>
              </a:rPr>
              <a:t>70%.</a:t>
            </a:r>
            <a:endParaRPr lang="en-ID" sz="2000" dirty="0">
              <a:latin typeface="Aptos Bold" panose="020B0004020202020204" pitchFamily="34" charset="0"/>
            </a:endParaRPr>
          </a:p>
        </p:txBody>
      </p:sp>
      <p:sp>
        <p:nvSpPr>
          <p:cNvPr id="14" name="TextBox 45">
            <a:extLst>
              <a:ext uri="{FF2B5EF4-FFF2-40B4-BE49-F238E27FC236}">
                <a16:creationId xmlns:a16="http://schemas.microsoft.com/office/drawing/2014/main" id="{34F7AFC3-1C55-4C9C-2A85-D915649B7F0B}"/>
              </a:ext>
            </a:extLst>
          </p:cNvPr>
          <p:cNvSpPr txBox="1"/>
          <p:nvPr/>
        </p:nvSpPr>
        <p:spPr>
          <a:xfrm>
            <a:off x="10040184" y="943454"/>
            <a:ext cx="1826871" cy="907941"/>
          </a:xfrm>
          <a:prstGeom prst="rect">
            <a:avLst/>
          </a:prstGeom>
          <a:noFill/>
        </p:spPr>
        <p:txBody>
          <a:bodyPr wrap="square" rtlCol="0">
            <a:spAutoFit/>
          </a:bodyPr>
          <a:lstStyle/>
          <a:p>
            <a:r>
              <a:rPr lang="en-US" sz="2000" i="0" dirty="0">
                <a:solidFill>
                  <a:srgbClr val="222222"/>
                </a:solidFill>
                <a:effectLst/>
                <a:latin typeface="Aptos Bold" panose="020B0004020202020204" pitchFamily="34" charset="0"/>
              </a:rPr>
              <a:t>57% </a:t>
            </a:r>
            <a:r>
              <a:rPr lang="en-US" sz="1100" i="0" dirty="0">
                <a:solidFill>
                  <a:srgbClr val="222222"/>
                </a:solidFill>
                <a:effectLst/>
                <a:latin typeface="Aptos SemiBold" panose="020B0004020202020204" pitchFamily="34" charset="0"/>
              </a:rPr>
              <a:t>of executives said that chatbots bring significant ROI with minimal effort.</a:t>
            </a:r>
            <a:endParaRPr lang="en-ID" sz="2400" dirty="0">
              <a:latin typeface="Aptos SemiBold" panose="020B0004020202020204" pitchFamily="34" charset="0"/>
            </a:endParaRPr>
          </a:p>
        </p:txBody>
      </p:sp>
      <p:grpSp>
        <p:nvGrpSpPr>
          <p:cNvPr id="15" name="Group 83">
            <a:extLst>
              <a:ext uri="{FF2B5EF4-FFF2-40B4-BE49-F238E27FC236}">
                <a16:creationId xmlns:a16="http://schemas.microsoft.com/office/drawing/2014/main" id="{A3D9A98B-57FD-92A6-5403-AE75F9A5DD23}"/>
              </a:ext>
            </a:extLst>
          </p:cNvPr>
          <p:cNvGrpSpPr/>
          <p:nvPr/>
        </p:nvGrpSpPr>
        <p:grpSpPr>
          <a:xfrm>
            <a:off x="5613205" y="5069014"/>
            <a:ext cx="6423717" cy="1363460"/>
            <a:chOff x="216497" y="7473896"/>
            <a:chExt cx="6423717" cy="1363460"/>
          </a:xfrm>
        </p:grpSpPr>
        <p:grpSp>
          <p:nvGrpSpPr>
            <p:cNvPr id="16" name="Group 81">
              <a:extLst>
                <a:ext uri="{FF2B5EF4-FFF2-40B4-BE49-F238E27FC236}">
                  <a16:creationId xmlns:a16="http://schemas.microsoft.com/office/drawing/2014/main" id="{44FB3254-7F3C-A343-E641-BA7829B3C5DD}"/>
                </a:ext>
              </a:extLst>
            </p:cNvPr>
            <p:cNvGrpSpPr/>
            <p:nvPr/>
          </p:nvGrpSpPr>
          <p:grpSpPr>
            <a:xfrm>
              <a:off x="216497" y="7473896"/>
              <a:ext cx="6423717" cy="1363460"/>
              <a:chOff x="216497" y="7473896"/>
              <a:chExt cx="6423717" cy="1363460"/>
            </a:xfrm>
          </p:grpSpPr>
          <p:grpSp>
            <p:nvGrpSpPr>
              <p:cNvPr id="20" name="Group 42">
                <a:extLst>
                  <a:ext uri="{FF2B5EF4-FFF2-40B4-BE49-F238E27FC236}">
                    <a16:creationId xmlns:a16="http://schemas.microsoft.com/office/drawing/2014/main" id="{EBAC8C9B-1608-C6FD-1282-45937FCFACC9}"/>
                  </a:ext>
                </a:extLst>
              </p:cNvPr>
              <p:cNvGrpSpPr/>
              <p:nvPr/>
            </p:nvGrpSpPr>
            <p:grpSpPr>
              <a:xfrm>
                <a:off x="216497" y="7898637"/>
                <a:ext cx="6423717" cy="938719"/>
                <a:chOff x="216497" y="7898637"/>
                <a:chExt cx="6423717" cy="938719"/>
              </a:xfrm>
            </p:grpSpPr>
            <p:sp>
              <p:nvSpPr>
                <p:cNvPr id="22" name="TextBox 37">
                  <a:extLst>
                    <a:ext uri="{FF2B5EF4-FFF2-40B4-BE49-F238E27FC236}">
                      <a16:creationId xmlns:a16="http://schemas.microsoft.com/office/drawing/2014/main" id="{0D9F5378-611C-5A22-AFDF-F856B0A3E67F}"/>
                    </a:ext>
                  </a:extLst>
                </p:cNvPr>
                <p:cNvSpPr txBox="1"/>
                <p:nvPr/>
              </p:nvSpPr>
              <p:spPr>
                <a:xfrm>
                  <a:off x="216497" y="7898637"/>
                  <a:ext cx="2097893" cy="600164"/>
                </a:xfrm>
                <a:prstGeom prst="rect">
                  <a:avLst/>
                </a:prstGeom>
                <a:noFill/>
              </p:spPr>
              <p:txBody>
                <a:bodyPr wrap="square" rtlCol="0">
                  <a:spAutoFit/>
                </a:bodyPr>
                <a:lstStyle/>
                <a:p>
                  <a:pPr algn="ctr"/>
                  <a:r>
                    <a:rPr lang="en-US" sz="1100" dirty="0">
                      <a:solidFill>
                        <a:schemeClr val="tx1">
                          <a:lumMod val="85000"/>
                          <a:lumOff val="15000"/>
                        </a:schemeClr>
                      </a:solidFill>
                      <a:latin typeface="Aptos Bold" panose="020B0004020202020204" pitchFamily="34" charset="0"/>
                    </a:rPr>
                    <a:t>Virtual Agents are always online to assist customer (24x7)</a:t>
                  </a:r>
                  <a:endParaRPr lang="en-AU" sz="1100" dirty="0">
                    <a:solidFill>
                      <a:schemeClr val="tx1">
                        <a:lumMod val="85000"/>
                        <a:lumOff val="15000"/>
                      </a:schemeClr>
                    </a:solidFill>
                    <a:latin typeface="Aptos Bold" panose="020B0004020202020204" pitchFamily="34" charset="0"/>
                  </a:endParaRPr>
                </a:p>
              </p:txBody>
            </p:sp>
            <p:sp>
              <p:nvSpPr>
                <p:cNvPr id="23" name="TextBox 38">
                  <a:extLst>
                    <a:ext uri="{FF2B5EF4-FFF2-40B4-BE49-F238E27FC236}">
                      <a16:creationId xmlns:a16="http://schemas.microsoft.com/office/drawing/2014/main" id="{F5696313-91EA-D78A-7306-BCAFF7361AC1}"/>
                    </a:ext>
                  </a:extLst>
                </p:cNvPr>
                <p:cNvSpPr txBox="1"/>
                <p:nvPr/>
              </p:nvSpPr>
              <p:spPr>
                <a:xfrm>
                  <a:off x="2416562" y="7898637"/>
                  <a:ext cx="2097892" cy="938719"/>
                </a:xfrm>
                <a:prstGeom prst="rect">
                  <a:avLst/>
                </a:prstGeom>
                <a:noFill/>
              </p:spPr>
              <p:txBody>
                <a:bodyPr wrap="square" rtlCol="0">
                  <a:spAutoFit/>
                </a:bodyPr>
                <a:lstStyle/>
                <a:p>
                  <a:pPr algn="ctr"/>
                  <a:r>
                    <a:rPr lang="en-US" sz="1100" dirty="0">
                      <a:solidFill>
                        <a:schemeClr val="tx1">
                          <a:lumMod val="85000"/>
                          <a:lumOff val="15000"/>
                        </a:schemeClr>
                      </a:solidFill>
                      <a:latin typeface="Aptos Bold" panose="020B0004020202020204" pitchFamily="34" charset="0"/>
                    </a:rPr>
                    <a:t>Human agents automatically presented with responses found in virtual agent knowledge base as customers ask questions</a:t>
                  </a:r>
                  <a:endParaRPr lang="en-AU" sz="1100" dirty="0">
                    <a:solidFill>
                      <a:schemeClr val="tx1">
                        <a:lumMod val="85000"/>
                        <a:lumOff val="15000"/>
                      </a:schemeClr>
                    </a:solidFill>
                    <a:latin typeface="Aptos Bold" panose="020B0004020202020204" pitchFamily="34" charset="0"/>
                  </a:endParaRPr>
                </a:p>
              </p:txBody>
            </p:sp>
            <p:sp>
              <p:nvSpPr>
                <p:cNvPr id="24" name="TextBox 39">
                  <a:extLst>
                    <a:ext uri="{FF2B5EF4-FFF2-40B4-BE49-F238E27FC236}">
                      <a16:creationId xmlns:a16="http://schemas.microsoft.com/office/drawing/2014/main" id="{119FCB28-B810-72BD-8E40-8E09B69B9642}"/>
                    </a:ext>
                  </a:extLst>
                </p:cNvPr>
                <p:cNvSpPr txBox="1"/>
                <p:nvPr/>
              </p:nvSpPr>
              <p:spPr>
                <a:xfrm>
                  <a:off x="4629694" y="7898637"/>
                  <a:ext cx="2010520" cy="938719"/>
                </a:xfrm>
                <a:prstGeom prst="rect">
                  <a:avLst/>
                </a:prstGeom>
                <a:noFill/>
              </p:spPr>
              <p:txBody>
                <a:bodyPr wrap="square" rtlCol="0">
                  <a:spAutoFit/>
                </a:bodyPr>
                <a:lstStyle/>
                <a:p>
                  <a:pPr algn="ctr"/>
                  <a:r>
                    <a:rPr lang="en-US" sz="1100" dirty="0">
                      <a:solidFill>
                        <a:schemeClr val="tx1">
                          <a:lumMod val="85000"/>
                          <a:lumOff val="15000"/>
                        </a:schemeClr>
                      </a:solidFill>
                      <a:latin typeface="Aptos Bold" panose="020B0004020202020204" pitchFamily="34" charset="0"/>
                    </a:rPr>
                    <a:t>Agent empowered with options to either respond with answer suggested, edit answer or provide different answer</a:t>
                  </a:r>
                  <a:endParaRPr lang="en-AU" sz="1100" dirty="0">
                    <a:solidFill>
                      <a:schemeClr val="tx1">
                        <a:lumMod val="85000"/>
                        <a:lumOff val="15000"/>
                      </a:schemeClr>
                    </a:solidFill>
                    <a:latin typeface="Aptos Bold" panose="020B0004020202020204" pitchFamily="34" charset="0"/>
                  </a:endParaRPr>
                </a:p>
              </p:txBody>
            </p:sp>
          </p:grpSp>
          <p:pic>
            <p:nvPicPr>
              <p:cNvPr id="21" name="Graphic 59">
                <a:extLst>
                  <a:ext uri="{FF2B5EF4-FFF2-40B4-BE49-F238E27FC236}">
                    <a16:creationId xmlns:a16="http://schemas.microsoft.com/office/drawing/2014/main" id="{AB59D09D-5674-F3D2-5396-2CB59861B1A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276512" y="7473896"/>
                <a:ext cx="413906" cy="413906"/>
              </a:xfrm>
              <a:prstGeom prst="rect">
                <a:avLst/>
              </a:prstGeom>
            </p:spPr>
          </p:pic>
        </p:grpSp>
        <p:grpSp>
          <p:nvGrpSpPr>
            <p:cNvPr id="17" name="Group 82">
              <a:extLst>
                <a:ext uri="{FF2B5EF4-FFF2-40B4-BE49-F238E27FC236}">
                  <a16:creationId xmlns:a16="http://schemas.microsoft.com/office/drawing/2014/main" id="{2BB27285-79AA-3A16-92E6-67F132058E1E}"/>
                </a:ext>
              </a:extLst>
            </p:cNvPr>
            <p:cNvGrpSpPr/>
            <p:nvPr/>
          </p:nvGrpSpPr>
          <p:grpSpPr>
            <a:xfrm>
              <a:off x="1058490" y="7473896"/>
              <a:ext cx="4827103" cy="424741"/>
              <a:chOff x="1058490" y="7473896"/>
              <a:chExt cx="4827103" cy="424741"/>
            </a:xfrm>
          </p:grpSpPr>
          <p:pic>
            <p:nvPicPr>
              <p:cNvPr id="18" name="Graphic 55">
                <a:extLst>
                  <a:ext uri="{FF2B5EF4-FFF2-40B4-BE49-F238E27FC236}">
                    <a16:creationId xmlns:a16="http://schemas.microsoft.com/office/drawing/2014/main" id="{8A20A4A2-30A1-FEFD-D765-A18FF67726F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58490" y="7473896"/>
                <a:ext cx="413906" cy="413906"/>
              </a:xfrm>
              <a:prstGeom prst="rect">
                <a:avLst/>
              </a:prstGeom>
            </p:spPr>
          </p:pic>
          <p:pic>
            <p:nvPicPr>
              <p:cNvPr id="19" name="Graphic 61">
                <a:extLst>
                  <a:ext uri="{FF2B5EF4-FFF2-40B4-BE49-F238E27FC236}">
                    <a16:creationId xmlns:a16="http://schemas.microsoft.com/office/drawing/2014/main" id="{CB36F356-67A0-0CF4-194C-93F3D8706EB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471687" y="7484731"/>
                <a:ext cx="413906" cy="413906"/>
              </a:xfrm>
              <a:prstGeom prst="rect">
                <a:avLst/>
              </a:prstGeom>
            </p:spPr>
          </p:pic>
        </p:grpSp>
      </p:grpSp>
      <p:grpSp>
        <p:nvGrpSpPr>
          <p:cNvPr id="25" name="Grup 24">
            <a:extLst>
              <a:ext uri="{FF2B5EF4-FFF2-40B4-BE49-F238E27FC236}">
                <a16:creationId xmlns:a16="http://schemas.microsoft.com/office/drawing/2014/main" id="{8B728EE1-CFCC-334E-AB04-9B5114EFBC5F}"/>
              </a:ext>
            </a:extLst>
          </p:cNvPr>
          <p:cNvGrpSpPr/>
          <p:nvPr/>
        </p:nvGrpSpPr>
        <p:grpSpPr>
          <a:xfrm>
            <a:off x="5613205" y="2975238"/>
            <a:ext cx="6423717" cy="1618415"/>
            <a:chOff x="216497" y="5606521"/>
            <a:chExt cx="6423717" cy="1618415"/>
          </a:xfrm>
        </p:grpSpPr>
        <p:grpSp>
          <p:nvGrpSpPr>
            <p:cNvPr id="26" name="Group 40">
              <a:extLst>
                <a:ext uri="{FF2B5EF4-FFF2-40B4-BE49-F238E27FC236}">
                  <a16:creationId xmlns:a16="http://schemas.microsoft.com/office/drawing/2014/main" id="{5E89F3A2-F3E7-FDF3-6AE1-0D63C2A04181}"/>
                </a:ext>
              </a:extLst>
            </p:cNvPr>
            <p:cNvGrpSpPr/>
            <p:nvPr/>
          </p:nvGrpSpPr>
          <p:grpSpPr>
            <a:xfrm>
              <a:off x="216497" y="6116940"/>
              <a:ext cx="6423717" cy="1107996"/>
              <a:chOff x="216497" y="6297915"/>
              <a:chExt cx="6423717" cy="1107996"/>
            </a:xfrm>
          </p:grpSpPr>
          <p:sp>
            <p:nvSpPr>
              <p:cNvPr id="34" name="TextBox 5">
                <a:extLst>
                  <a:ext uri="{FF2B5EF4-FFF2-40B4-BE49-F238E27FC236}">
                    <a16:creationId xmlns:a16="http://schemas.microsoft.com/office/drawing/2014/main" id="{6A3BC152-E399-6215-41F3-A45C9365CDFE}"/>
                  </a:ext>
                </a:extLst>
              </p:cNvPr>
              <p:cNvSpPr txBox="1"/>
              <p:nvPr/>
            </p:nvSpPr>
            <p:spPr>
              <a:xfrm>
                <a:off x="216497" y="6297915"/>
                <a:ext cx="2097893" cy="600164"/>
              </a:xfrm>
              <a:prstGeom prst="rect">
                <a:avLst/>
              </a:prstGeom>
              <a:noFill/>
            </p:spPr>
            <p:txBody>
              <a:bodyPr wrap="square" rtlCol="0">
                <a:spAutoFit/>
              </a:bodyPr>
              <a:lstStyle/>
              <a:p>
                <a:pPr algn="ctr"/>
                <a:r>
                  <a:rPr lang="en-US" sz="1100" dirty="0">
                    <a:solidFill>
                      <a:schemeClr val="tx1">
                        <a:lumMod val="85000"/>
                        <a:lumOff val="15000"/>
                      </a:schemeClr>
                    </a:solidFill>
                    <a:latin typeface="Aptos Bold" panose="020B0004020202020204" pitchFamily="34" charset="0"/>
                  </a:rPr>
                  <a:t>The right information is provided automatically to the agent when they need it</a:t>
                </a:r>
                <a:endParaRPr lang="en-AU" sz="1100" dirty="0">
                  <a:solidFill>
                    <a:schemeClr val="tx1">
                      <a:lumMod val="85000"/>
                      <a:lumOff val="15000"/>
                    </a:schemeClr>
                  </a:solidFill>
                  <a:latin typeface="Aptos Bold" panose="020B0004020202020204" pitchFamily="34" charset="0"/>
                </a:endParaRPr>
              </a:p>
            </p:txBody>
          </p:sp>
          <p:sp>
            <p:nvSpPr>
              <p:cNvPr id="35" name="TextBox 34">
                <a:extLst>
                  <a:ext uri="{FF2B5EF4-FFF2-40B4-BE49-F238E27FC236}">
                    <a16:creationId xmlns:a16="http://schemas.microsoft.com/office/drawing/2014/main" id="{7754859F-C26B-906F-5A49-1812BD3E2F61}"/>
                  </a:ext>
                </a:extLst>
              </p:cNvPr>
              <p:cNvSpPr txBox="1"/>
              <p:nvPr/>
            </p:nvSpPr>
            <p:spPr>
              <a:xfrm>
                <a:off x="2416562" y="6297915"/>
                <a:ext cx="2097892" cy="1107996"/>
              </a:xfrm>
              <a:prstGeom prst="rect">
                <a:avLst/>
              </a:prstGeom>
              <a:noFill/>
            </p:spPr>
            <p:txBody>
              <a:bodyPr wrap="square" rtlCol="0">
                <a:spAutoFit/>
              </a:bodyPr>
              <a:lstStyle>
                <a:defPPr>
                  <a:defRPr lang="en-US"/>
                </a:defPPr>
                <a:lvl1pPr algn="ctr">
                  <a:defRPr sz="1100">
                    <a:latin typeface="Aptos Bold" panose="020B0004020202020204" pitchFamily="34" charset="0"/>
                  </a:defRPr>
                </a:lvl1pPr>
              </a:lstStyle>
              <a:p>
                <a:r>
                  <a:rPr lang="en-US" dirty="0">
                    <a:solidFill>
                      <a:schemeClr val="tx1">
                        <a:lumMod val="85000"/>
                        <a:lumOff val="15000"/>
                      </a:schemeClr>
                    </a:solidFill>
                  </a:rPr>
                  <a:t>Automatic triggers for handover to a human agent with agreed rules. </a:t>
                </a:r>
                <a:r>
                  <a:rPr lang="en-US" dirty="0">
                    <a:solidFill>
                      <a:schemeClr val="tx1">
                        <a:lumMod val="85000"/>
                        <a:lumOff val="15000"/>
                      </a:schemeClr>
                    </a:solidFill>
                    <a:latin typeface="Aptos SemiBold" panose="020B0004020202020204" pitchFamily="34" charset="0"/>
                  </a:rPr>
                  <a:t>Complete</a:t>
                </a:r>
                <a:r>
                  <a:rPr lang="en-US" dirty="0">
                    <a:solidFill>
                      <a:schemeClr val="tx1">
                        <a:lumMod val="85000"/>
                        <a:lumOff val="15000"/>
                      </a:schemeClr>
                    </a:solidFill>
                  </a:rPr>
                  <a:t> conversation history handover from virtual agent to </a:t>
                </a:r>
              </a:p>
              <a:p>
                <a:r>
                  <a:rPr lang="en-US" dirty="0">
                    <a:solidFill>
                      <a:schemeClr val="tx1">
                        <a:lumMod val="85000"/>
                        <a:lumOff val="15000"/>
                      </a:schemeClr>
                    </a:solidFill>
                  </a:rPr>
                  <a:t>human agent</a:t>
                </a:r>
                <a:endParaRPr lang="en-AU" dirty="0">
                  <a:solidFill>
                    <a:schemeClr val="tx1">
                      <a:lumMod val="85000"/>
                      <a:lumOff val="15000"/>
                    </a:schemeClr>
                  </a:solidFill>
                </a:endParaRPr>
              </a:p>
            </p:txBody>
          </p:sp>
          <p:sp>
            <p:nvSpPr>
              <p:cNvPr id="36" name="TextBox 36">
                <a:extLst>
                  <a:ext uri="{FF2B5EF4-FFF2-40B4-BE49-F238E27FC236}">
                    <a16:creationId xmlns:a16="http://schemas.microsoft.com/office/drawing/2014/main" id="{2E4A5F4E-B69D-2036-312B-3561AC05DE8A}"/>
                  </a:ext>
                </a:extLst>
              </p:cNvPr>
              <p:cNvSpPr txBox="1"/>
              <p:nvPr/>
            </p:nvSpPr>
            <p:spPr>
              <a:xfrm>
                <a:off x="4629694" y="6297915"/>
                <a:ext cx="2010520" cy="938719"/>
              </a:xfrm>
              <a:prstGeom prst="rect">
                <a:avLst/>
              </a:prstGeom>
              <a:noFill/>
            </p:spPr>
            <p:txBody>
              <a:bodyPr wrap="square" rtlCol="0">
                <a:spAutoFit/>
              </a:bodyPr>
              <a:lstStyle/>
              <a:p>
                <a:pPr algn="ctr"/>
                <a:r>
                  <a:rPr lang="en-US" sz="1100" dirty="0">
                    <a:solidFill>
                      <a:schemeClr val="tx1">
                        <a:lumMod val="85000"/>
                        <a:lumOff val="15000"/>
                      </a:schemeClr>
                    </a:solidFill>
                    <a:latin typeface="Aptos Bold" panose="020B0004020202020204" pitchFamily="34" charset="0"/>
                  </a:rPr>
                  <a:t>Agents focus on high value and rewarding interactions, with automation taking care of repetitive time consuming requests</a:t>
                </a:r>
                <a:endParaRPr lang="en-AU" sz="1100" dirty="0">
                  <a:solidFill>
                    <a:schemeClr val="tx1">
                      <a:lumMod val="85000"/>
                      <a:lumOff val="15000"/>
                    </a:schemeClr>
                  </a:solidFill>
                  <a:latin typeface="Aptos Bold" panose="020B0004020202020204" pitchFamily="34" charset="0"/>
                </a:endParaRPr>
              </a:p>
            </p:txBody>
          </p:sp>
        </p:grpSp>
        <p:pic>
          <p:nvPicPr>
            <p:cNvPr id="27" name="Graphic 57">
              <a:extLst>
                <a:ext uri="{FF2B5EF4-FFF2-40B4-BE49-F238E27FC236}">
                  <a16:creationId xmlns:a16="http://schemas.microsoft.com/office/drawing/2014/main" id="{FE2DAF5C-421C-1984-D003-27655486D91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276512" y="5649451"/>
              <a:ext cx="413906" cy="413906"/>
            </a:xfrm>
            <a:prstGeom prst="rect">
              <a:avLst/>
            </a:prstGeom>
          </p:spPr>
        </p:pic>
        <p:grpSp>
          <p:nvGrpSpPr>
            <p:cNvPr id="28" name="Group 65">
              <a:extLst>
                <a:ext uri="{FF2B5EF4-FFF2-40B4-BE49-F238E27FC236}">
                  <a16:creationId xmlns:a16="http://schemas.microsoft.com/office/drawing/2014/main" id="{557A4B8A-C3FC-89E2-48F4-E10D0BFB916E}"/>
                </a:ext>
              </a:extLst>
            </p:cNvPr>
            <p:cNvGrpSpPr/>
            <p:nvPr/>
          </p:nvGrpSpPr>
          <p:grpSpPr>
            <a:xfrm>
              <a:off x="1058490" y="5606521"/>
              <a:ext cx="424741" cy="424741"/>
              <a:chOff x="1058490" y="5739871"/>
              <a:chExt cx="424741" cy="424741"/>
            </a:xfrm>
          </p:grpSpPr>
          <p:sp>
            <p:nvSpPr>
              <p:cNvPr id="32" name="Oval 31">
                <a:extLst>
                  <a:ext uri="{FF2B5EF4-FFF2-40B4-BE49-F238E27FC236}">
                    <a16:creationId xmlns:a16="http://schemas.microsoft.com/office/drawing/2014/main" id="{94177BD9-6FB7-44B0-2220-67736AD31D2F}"/>
                  </a:ext>
                </a:extLst>
              </p:cNvPr>
              <p:cNvSpPr/>
              <p:nvPr/>
            </p:nvSpPr>
            <p:spPr>
              <a:xfrm>
                <a:off x="1058490" y="5739871"/>
                <a:ext cx="424741" cy="424741"/>
              </a:xfrm>
              <a:prstGeom prst="ellipse">
                <a:avLst/>
              </a:prstGeom>
              <a:solidFill>
                <a:srgbClr val="FFF4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pic>
            <p:nvPicPr>
              <p:cNvPr id="33" name="Graphic 64" descr="Checkmark with solid fill">
                <a:extLst>
                  <a:ext uri="{FF2B5EF4-FFF2-40B4-BE49-F238E27FC236}">
                    <a16:creationId xmlns:a16="http://schemas.microsoft.com/office/drawing/2014/main" id="{70B4BA13-FBBD-2BDB-81D8-A527FBD3DF9F}"/>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180527" y="5848349"/>
                <a:ext cx="208069" cy="208069"/>
              </a:xfrm>
              <a:prstGeom prst="rect">
                <a:avLst/>
              </a:prstGeom>
            </p:spPr>
          </p:pic>
        </p:grpSp>
        <p:grpSp>
          <p:nvGrpSpPr>
            <p:cNvPr id="29" name="Group 72">
              <a:extLst>
                <a:ext uri="{FF2B5EF4-FFF2-40B4-BE49-F238E27FC236}">
                  <a16:creationId xmlns:a16="http://schemas.microsoft.com/office/drawing/2014/main" id="{8CEF4C25-4016-2140-4609-35F4F0B126D1}"/>
                </a:ext>
              </a:extLst>
            </p:cNvPr>
            <p:cNvGrpSpPr/>
            <p:nvPr/>
          </p:nvGrpSpPr>
          <p:grpSpPr>
            <a:xfrm>
              <a:off x="5460852" y="5644033"/>
              <a:ext cx="424741" cy="424741"/>
              <a:chOff x="5460852" y="5777383"/>
              <a:chExt cx="424741" cy="424741"/>
            </a:xfrm>
          </p:grpSpPr>
          <p:sp>
            <p:nvSpPr>
              <p:cNvPr id="30" name="Oval 29">
                <a:extLst>
                  <a:ext uri="{FF2B5EF4-FFF2-40B4-BE49-F238E27FC236}">
                    <a16:creationId xmlns:a16="http://schemas.microsoft.com/office/drawing/2014/main" id="{225E058E-1172-8C3F-764F-22B91B2102E3}"/>
                  </a:ext>
                </a:extLst>
              </p:cNvPr>
              <p:cNvSpPr/>
              <p:nvPr/>
            </p:nvSpPr>
            <p:spPr>
              <a:xfrm>
                <a:off x="5460852" y="5777383"/>
                <a:ext cx="424741" cy="424741"/>
              </a:xfrm>
              <a:prstGeom prst="ellipse">
                <a:avLst/>
              </a:prstGeom>
              <a:solidFill>
                <a:srgbClr val="FFF4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pic>
            <p:nvPicPr>
              <p:cNvPr id="31" name="Graphic 71" descr="Medal with solid fill">
                <a:extLst>
                  <a:ext uri="{FF2B5EF4-FFF2-40B4-BE49-F238E27FC236}">
                    <a16:creationId xmlns:a16="http://schemas.microsoft.com/office/drawing/2014/main" id="{82FB6B5C-E539-3B5D-63FF-78B31529B105}"/>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545886" y="5858178"/>
                <a:ext cx="263150" cy="263150"/>
              </a:xfrm>
              <a:prstGeom prst="rect">
                <a:avLst/>
              </a:prstGeom>
            </p:spPr>
          </p:pic>
        </p:grpSp>
      </p:grpSp>
      <p:pic>
        <p:nvPicPr>
          <p:cNvPr id="37" name="Graphic 75">
            <a:extLst>
              <a:ext uri="{FF2B5EF4-FFF2-40B4-BE49-F238E27FC236}">
                <a16:creationId xmlns:a16="http://schemas.microsoft.com/office/drawing/2014/main" id="{87DA5A16-524B-097F-CDC4-1B217E746089}"/>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0454419" y="1932190"/>
            <a:ext cx="1067114" cy="599502"/>
          </a:xfrm>
          <a:prstGeom prst="rect">
            <a:avLst/>
          </a:prstGeom>
        </p:spPr>
      </p:pic>
      <p:pic>
        <p:nvPicPr>
          <p:cNvPr id="38" name="Graphic 77">
            <a:extLst>
              <a:ext uri="{FF2B5EF4-FFF2-40B4-BE49-F238E27FC236}">
                <a16:creationId xmlns:a16="http://schemas.microsoft.com/office/drawing/2014/main" id="{44F1EC0C-6620-0C2C-873E-5FAFB7E516E4}"/>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8333103" y="2184485"/>
            <a:ext cx="914274" cy="210178"/>
          </a:xfrm>
          <a:prstGeom prst="rect">
            <a:avLst/>
          </a:prstGeom>
        </p:spPr>
      </p:pic>
      <p:pic>
        <p:nvPicPr>
          <p:cNvPr id="47" name="Graphic 79">
            <a:extLst>
              <a:ext uri="{FF2B5EF4-FFF2-40B4-BE49-F238E27FC236}">
                <a16:creationId xmlns:a16="http://schemas.microsoft.com/office/drawing/2014/main" id="{9DF84A1F-10A3-6219-C046-C660E258B054}"/>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6329729" y="2067277"/>
            <a:ext cx="571212" cy="399449"/>
          </a:xfrm>
          <a:prstGeom prst="rect">
            <a:avLst/>
          </a:prstGeom>
        </p:spPr>
      </p:pic>
      <p:sp>
        <p:nvSpPr>
          <p:cNvPr id="48" name="TextBox 80">
            <a:extLst>
              <a:ext uri="{FF2B5EF4-FFF2-40B4-BE49-F238E27FC236}">
                <a16:creationId xmlns:a16="http://schemas.microsoft.com/office/drawing/2014/main" id="{A0BD3DFB-1BCC-2F87-C5C5-BC72181E24D2}"/>
              </a:ext>
            </a:extLst>
          </p:cNvPr>
          <p:cNvSpPr txBox="1"/>
          <p:nvPr/>
        </p:nvSpPr>
        <p:spPr>
          <a:xfrm>
            <a:off x="368820" y="4873888"/>
            <a:ext cx="4037194" cy="1015663"/>
          </a:xfrm>
          <a:prstGeom prst="rect">
            <a:avLst/>
          </a:prstGeom>
          <a:noFill/>
          <a:effectLst>
            <a:outerShdw blurRad="203200" dist="38100" dir="2700000" algn="tl" rotWithShape="0">
              <a:prstClr val="black">
                <a:alpha val="8000"/>
              </a:prstClr>
            </a:outerShdw>
          </a:effectLst>
        </p:spPr>
        <p:txBody>
          <a:bodyPr wrap="square">
            <a:spAutoFit/>
          </a:bodyPr>
          <a:lstStyle/>
          <a:p>
            <a:r>
              <a:rPr lang="en-US" sz="2000" b="1" i="0" dirty="0">
                <a:solidFill>
                  <a:schemeClr val="bg1"/>
                </a:solidFill>
                <a:effectLst/>
                <a:latin typeface="Aptos Bold" panose="020B0004020202020204" pitchFamily="34" charset="0"/>
              </a:rPr>
              <a:t>Increase efficiency and productivity with solutions that support agents</a:t>
            </a:r>
          </a:p>
        </p:txBody>
      </p:sp>
    </p:spTree>
    <p:extLst>
      <p:ext uri="{BB962C8B-B14F-4D97-AF65-F5344CB8AC3E}">
        <p14:creationId xmlns:p14="http://schemas.microsoft.com/office/powerpoint/2010/main" val="22049256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3058847-AE88-E720-45EB-9E40C85FB6DD}"/>
              </a:ext>
            </a:extLst>
          </p:cNvPr>
          <p:cNvSpPr txBox="1"/>
          <p:nvPr/>
        </p:nvSpPr>
        <p:spPr>
          <a:xfrm>
            <a:off x="215404" y="132656"/>
            <a:ext cx="6366588" cy="4616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48ED1"/>
                </a:solidFill>
                <a:effectLst/>
                <a:uLnTx/>
                <a:uFillTx/>
                <a:latin typeface="Aptos" panose="020B0004020202020204" pitchFamily="34" charset="0"/>
                <a:cs typeface="Segoe UI Semibold"/>
              </a:rPr>
              <a:t>CyCX</a:t>
            </a:r>
            <a:r>
              <a:rPr kumimoji="0" lang="en-US" sz="2400" b="1" i="0" u="none" strike="noStrike" kern="1200" cap="none" spc="0" normalizeH="0" baseline="0" noProof="0" dirty="0">
                <a:ln>
                  <a:noFill/>
                </a:ln>
                <a:solidFill>
                  <a:srgbClr val="048ED1"/>
                </a:solidFill>
                <a:effectLst/>
                <a:uLnTx/>
                <a:uFillTx/>
                <a:latin typeface="Aptos" panose="020B0004020202020204" pitchFamily="34" charset="0"/>
                <a:cs typeface="Segoe UI Semibold"/>
              </a:rPr>
              <a:t> Survey</a:t>
            </a:r>
          </a:p>
        </p:txBody>
      </p:sp>
      <p:sp>
        <p:nvSpPr>
          <p:cNvPr id="2" name="Rectangle 2">
            <a:extLst>
              <a:ext uri="{FF2B5EF4-FFF2-40B4-BE49-F238E27FC236}">
                <a16:creationId xmlns:a16="http://schemas.microsoft.com/office/drawing/2014/main" id="{9823646E-405C-33C1-DC4C-06086280C1BC}"/>
              </a:ext>
            </a:extLst>
          </p:cNvPr>
          <p:cNvSpPr>
            <a:spLocks noChangeArrowheads="1"/>
          </p:cNvSpPr>
          <p:nvPr/>
        </p:nvSpPr>
        <p:spPr bwMode="auto">
          <a:xfrm>
            <a:off x="172681" y="1362521"/>
            <a:ext cx="6366588" cy="6952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L="0" marR="0" lvl="0" indent="0" algn="l" defTabSz="914400" rtl="0" eaLnBrk="0" fontAlgn="base" latinLnBrk="0" hangingPunct="0">
              <a:lnSpc>
                <a:spcPts val="1600"/>
              </a:lnSpc>
              <a:spcBef>
                <a:spcPct val="0"/>
              </a:spcBef>
              <a:spcAft>
                <a:spcPct val="0"/>
              </a:spcAft>
              <a:buClrTx/>
              <a:buSzTx/>
              <a:buFontTx/>
              <a:buNone/>
              <a:tabLst/>
              <a:defRPr/>
            </a:pPr>
            <a:r>
              <a:rPr kumimoji="0" lang="en-US" altLang="en-US" sz="1100" b="0" i="0" u="none" strike="noStrike" kern="1200" cap="none" spc="0" normalizeH="0" baseline="0" noProof="0" dirty="0">
                <a:ln>
                  <a:noFill/>
                </a:ln>
                <a:solidFill>
                  <a:srgbClr val="000C2C"/>
                </a:solidFill>
                <a:effectLst/>
                <a:uLnTx/>
                <a:uFillTx/>
                <a:latin typeface="Aptos" panose="020B0004020202020204" pitchFamily="34" charset="0"/>
                <a:ea typeface="DengXian" panose="02010600030101010101" pitchFamily="2" charset="-122"/>
                <a:cs typeface="Cordia New" panose="020B0304020202020204" pitchFamily="34" charset="-34"/>
              </a:rPr>
              <a:t>CySurvey allows you to design and create your own surveys. With CySurvey you measure your customer's satisfaction with your business and create powerful agent assessments for Quality assessments and training – all in the one app !</a:t>
            </a:r>
            <a:endParaRPr kumimoji="0" lang="en-US" altLang="en-US" sz="1400" b="1" i="0" u="none" strike="noStrike" kern="1200" cap="none" spc="0" normalizeH="0" baseline="0" noProof="0" dirty="0">
              <a:ln>
                <a:noFill/>
              </a:ln>
              <a:solidFill>
                <a:srgbClr val="000C2C"/>
              </a:solidFill>
              <a:effectLst/>
              <a:uLnTx/>
              <a:uFillTx/>
              <a:latin typeface="Calibri" panose="020F0502020204030204"/>
              <a:ea typeface="DengXian" panose="02010600030101010101" pitchFamily="2" charset="-122"/>
              <a:cs typeface="Cordia New" panose="020B0304020202020204" pitchFamily="34" charset="-34"/>
            </a:endParaRPr>
          </a:p>
        </p:txBody>
      </p:sp>
      <p:sp>
        <p:nvSpPr>
          <p:cNvPr id="3" name="TextBox 10">
            <a:extLst>
              <a:ext uri="{FF2B5EF4-FFF2-40B4-BE49-F238E27FC236}">
                <a16:creationId xmlns:a16="http://schemas.microsoft.com/office/drawing/2014/main" id="{1998F690-24BD-1922-3A8B-838C5E7B531C}"/>
              </a:ext>
            </a:extLst>
          </p:cNvPr>
          <p:cNvSpPr txBox="1"/>
          <p:nvPr/>
        </p:nvSpPr>
        <p:spPr>
          <a:xfrm>
            <a:off x="172681" y="2287116"/>
            <a:ext cx="6591538" cy="58477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Gain the 'voice of the customer’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Build skills, confidence and performance of your team.</a:t>
            </a:r>
            <a:endParaRPr kumimoji="0" lang="en-AU" sz="16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5" name="TextBox 14">
            <a:extLst>
              <a:ext uri="{FF2B5EF4-FFF2-40B4-BE49-F238E27FC236}">
                <a16:creationId xmlns:a16="http://schemas.microsoft.com/office/drawing/2014/main" id="{70C16FAD-0BBF-71A3-4ED2-17A1D93CA682}"/>
              </a:ext>
            </a:extLst>
          </p:cNvPr>
          <p:cNvSpPr txBox="1"/>
          <p:nvPr/>
        </p:nvSpPr>
        <p:spPr>
          <a:xfrm>
            <a:off x="172680" y="934000"/>
            <a:ext cx="5928025" cy="307777"/>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dirty="0">
                <a:ln>
                  <a:noFill/>
                </a:ln>
                <a:solidFill>
                  <a:srgbClr val="000000"/>
                </a:solidFill>
                <a:effectLst/>
                <a:uLnTx/>
                <a:uFillTx/>
                <a:latin typeface="Aptos" panose="020B0004020202020204" pitchFamily="34" charset="0"/>
                <a:ea typeface="DengXian" panose="02010600030101010101" pitchFamily="2" charset="-122"/>
                <a:cs typeface="Cordia New" panose="020B0304020202020204" pitchFamily="34" charset="-34"/>
              </a:rPr>
              <a:t>Measure Customer Satisfaction &amp; Quality Assess Agents performance </a:t>
            </a:r>
          </a:p>
        </p:txBody>
      </p:sp>
      <p:sp>
        <p:nvSpPr>
          <p:cNvPr id="6" name="TextBox 25">
            <a:extLst>
              <a:ext uri="{FF2B5EF4-FFF2-40B4-BE49-F238E27FC236}">
                <a16:creationId xmlns:a16="http://schemas.microsoft.com/office/drawing/2014/main" id="{6CE215C5-9EF5-6E8D-5A86-C623C546ED9F}"/>
              </a:ext>
            </a:extLst>
          </p:cNvPr>
          <p:cNvSpPr txBox="1"/>
          <p:nvPr/>
        </p:nvSpPr>
        <p:spPr>
          <a:xfrm>
            <a:off x="212453" y="3222408"/>
            <a:ext cx="4909669" cy="1237455"/>
          </a:xfrm>
          <a:prstGeom prst="rect">
            <a:avLst/>
          </a:prstGeom>
          <a:noFill/>
        </p:spPr>
        <p:txBody>
          <a:bodyPr wrap="square">
            <a:spAutoFit/>
          </a:bodyPr>
          <a:lstStyle/>
          <a:p>
            <a:pPr marL="0" marR="0" lvl="0" indent="0" algn="l" defTabSz="457200" rtl="0" eaLnBrk="1" fontAlgn="auto" latinLnBrk="0" hangingPunct="1">
              <a:lnSpc>
                <a:spcPts val="15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C2C"/>
                </a:solidFill>
                <a:effectLst/>
                <a:uLnTx/>
                <a:uFillTx/>
                <a:latin typeface="Aptos" panose="020B0004020202020204" pitchFamily="34" charset="0"/>
                <a:ea typeface="DengXian" panose="02010600030101010101" pitchFamily="2" charset="-122"/>
                <a:cs typeface="Cordia New" panose="020B0304020202020204" pitchFamily="34" charset="-34"/>
              </a:rPr>
              <a:t>Your people act on the front line and are the face of the company when you encounter your customer. They deliver the 'moment of truth' which determines a customer's perception of, and reaction to, your brand and business. Moments of truth can make or break your </a:t>
            </a:r>
            <a:r>
              <a:rPr kumimoji="0" lang="en-US" sz="1100" b="0" i="0" u="none" strike="noStrike" kern="1200" cap="none" spc="0" normalizeH="0" baseline="0" noProof="0" dirty="0" err="1">
                <a:ln>
                  <a:noFill/>
                </a:ln>
                <a:solidFill>
                  <a:srgbClr val="000C2C"/>
                </a:solidFill>
                <a:effectLst/>
                <a:uLnTx/>
                <a:uFillTx/>
                <a:latin typeface="Aptos" panose="020B0004020202020204" pitchFamily="34" charset="0"/>
                <a:ea typeface="DengXian" panose="02010600030101010101" pitchFamily="2" charset="-122"/>
                <a:cs typeface="Cordia New" panose="020B0304020202020204" pitchFamily="34" charset="-34"/>
              </a:rPr>
              <a:t>organisation's</a:t>
            </a:r>
            <a:r>
              <a:rPr kumimoji="0" lang="en-US" sz="1100" b="0" i="0" u="none" strike="noStrike" kern="1200" cap="none" spc="0" normalizeH="0" baseline="0" noProof="0" dirty="0">
                <a:ln>
                  <a:noFill/>
                </a:ln>
                <a:solidFill>
                  <a:srgbClr val="000C2C"/>
                </a:solidFill>
                <a:effectLst/>
                <a:uLnTx/>
                <a:uFillTx/>
                <a:latin typeface="Aptos" panose="020B0004020202020204" pitchFamily="34" charset="0"/>
                <a:ea typeface="DengXian" panose="02010600030101010101" pitchFamily="2" charset="-122"/>
                <a:cs typeface="Cordia New" panose="020B0304020202020204" pitchFamily="34" charset="-34"/>
              </a:rPr>
              <a:t> relationship with your customers.</a:t>
            </a:r>
          </a:p>
          <a:p>
            <a:pPr marL="171450" marR="0" lvl="0" indent="-171450" algn="l" defTabSz="457200" rtl="0" eaLnBrk="1" fontAlgn="auto" latinLnBrk="0" hangingPunct="1">
              <a:lnSpc>
                <a:spcPts val="1500"/>
              </a:lnSpc>
              <a:spcBef>
                <a:spcPts val="0"/>
              </a:spcBef>
              <a:spcAft>
                <a:spcPts val="0"/>
              </a:spcAft>
              <a:buClrTx/>
              <a:buSzTx/>
              <a:buFont typeface="Arial" panose="020B0604020202020204" pitchFamily="34" charset="0"/>
              <a:buChar char="•"/>
              <a:tabLst/>
              <a:defRPr/>
            </a:pPr>
            <a:endParaRPr kumimoji="0" lang="en-AU" sz="1100" b="0" i="0" u="none" strike="noStrike" kern="1200" cap="none" spc="0" normalizeH="0" baseline="0" noProof="0" dirty="0">
              <a:ln>
                <a:noFill/>
              </a:ln>
              <a:solidFill>
                <a:srgbClr val="000C2C"/>
              </a:solidFill>
              <a:effectLst/>
              <a:uLnTx/>
              <a:uFillTx/>
              <a:latin typeface="Aptos" panose="020B0004020202020204" pitchFamily="34" charset="0"/>
              <a:ea typeface="DengXian" panose="02010600030101010101" pitchFamily="2" charset="-122"/>
              <a:cs typeface="Cordia New" panose="020B0304020202020204" pitchFamily="34" charset="-34"/>
            </a:endParaRPr>
          </a:p>
        </p:txBody>
      </p:sp>
      <p:pic>
        <p:nvPicPr>
          <p:cNvPr id="7" name="Picture 34">
            <a:extLst>
              <a:ext uri="{FF2B5EF4-FFF2-40B4-BE49-F238E27FC236}">
                <a16:creationId xmlns:a16="http://schemas.microsoft.com/office/drawing/2014/main" id="{D8A4142A-2858-8B3A-A3A3-B98FEAFB0A00}"/>
              </a:ext>
            </a:extLst>
          </p:cNvPr>
          <p:cNvPicPr>
            <a:picLocks noChangeAspect="1"/>
          </p:cNvPicPr>
          <p:nvPr/>
        </p:nvPicPr>
        <p:blipFill>
          <a:blip r:embed="rId2"/>
          <a:stretch>
            <a:fillRect/>
          </a:stretch>
        </p:blipFill>
        <p:spPr>
          <a:xfrm>
            <a:off x="5180855" y="3296587"/>
            <a:ext cx="1386488" cy="2468404"/>
          </a:xfrm>
          <a:prstGeom prst="rect">
            <a:avLst/>
          </a:prstGeom>
          <a:ln>
            <a:noFill/>
          </a:ln>
          <a:effectLst>
            <a:softEdge rad="112500"/>
          </a:effectLst>
        </p:spPr>
      </p:pic>
      <p:sp>
        <p:nvSpPr>
          <p:cNvPr id="44" name="TextBox 4">
            <a:extLst>
              <a:ext uri="{FF2B5EF4-FFF2-40B4-BE49-F238E27FC236}">
                <a16:creationId xmlns:a16="http://schemas.microsoft.com/office/drawing/2014/main" id="{B409F20D-CC90-DFD1-A5FA-2CDEDEED0A2F}"/>
              </a:ext>
            </a:extLst>
          </p:cNvPr>
          <p:cNvSpPr txBox="1"/>
          <p:nvPr/>
        </p:nvSpPr>
        <p:spPr>
          <a:xfrm>
            <a:off x="263889" y="4394617"/>
            <a:ext cx="4849700" cy="1721562"/>
          </a:xfrm>
          <a:prstGeom prst="rect">
            <a:avLst/>
          </a:prstGeom>
          <a:noFill/>
        </p:spPr>
        <p:txBody>
          <a:bodyPr wrap="square">
            <a:spAutoFit/>
          </a:bodyPr>
          <a:lstStyle/>
          <a:p>
            <a:pPr marL="171450" marR="0" lvl="0" indent="-171450" algn="l" defTabSz="457200" rtl="0" eaLnBrk="1" fontAlgn="auto" latinLnBrk="0" hangingPunct="1">
              <a:lnSpc>
                <a:spcPts val="16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rgbClr val="000C2C"/>
                </a:solidFill>
                <a:effectLst/>
                <a:uLnTx/>
                <a:uFillTx/>
                <a:latin typeface="Aptos" panose="020B0004020202020204" pitchFamily="34" charset="0"/>
                <a:ea typeface="DengXian" panose="02010600030101010101" pitchFamily="2" charset="-122"/>
                <a:cs typeface="Cordia New" panose="020B0304020202020204" pitchFamily="34" charset="-34"/>
              </a:rPr>
              <a:t>One tool for both customer satisfaction and agent assessments</a:t>
            </a:r>
          </a:p>
          <a:p>
            <a:pPr marL="171450" marR="0" lvl="0" indent="-171450" algn="l" defTabSz="457200" rtl="0" eaLnBrk="1" fontAlgn="auto" latinLnBrk="0" hangingPunct="1">
              <a:lnSpc>
                <a:spcPts val="16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rgbClr val="000C2C"/>
                </a:solidFill>
                <a:effectLst/>
                <a:uLnTx/>
                <a:uFillTx/>
                <a:latin typeface="Aptos" panose="020B0004020202020204" pitchFamily="34" charset="0"/>
                <a:ea typeface="DengXian" panose="02010600030101010101" pitchFamily="2" charset="-122"/>
                <a:cs typeface="Cordia New" panose="020B0304020202020204" pitchFamily="34" charset="-34"/>
              </a:rPr>
              <a:t>Survey creation designer with wide range of question types such as Y/N, Thumbs, Hearts, Smiley Faces, Net Promoter Score and text input</a:t>
            </a:r>
          </a:p>
          <a:p>
            <a:pPr marL="171450" marR="0" lvl="0" indent="-171450" algn="l" defTabSz="457200" rtl="0" eaLnBrk="1" fontAlgn="auto" latinLnBrk="0" hangingPunct="1">
              <a:lnSpc>
                <a:spcPts val="16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rgbClr val="000C2C"/>
                </a:solidFill>
                <a:effectLst/>
                <a:uLnTx/>
                <a:uFillTx/>
                <a:latin typeface="Aptos" panose="020B0004020202020204" pitchFamily="34" charset="0"/>
                <a:ea typeface="DengXian" panose="02010600030101010101" pitchFamily="2" charset="-122"/>
                <a:cs typeface="Cordia New" panose="020B0304020202020204" pitchFamily="34" charset="-34"/>
              </a:rPr>
              <a:t>Results displayed in agent interaction history, integrated call journey, reports history and management dashboards </a:t>
            </a:r>
          </a:p>
          <a:p>
            <a:pPr marL="171450" marR="0" lvl="0" indent="-171450" algn="l" defTabSz="457200" rtl="0" eaLnBrk="1" fontAlgn="auto" latinLnBrk="0" hangingPunct="1">
              <a:lnSpc>
                <a:spcPts val="16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rgbClr val="000C2C"/>
                </a:solidFill>
                <a:effectLst/>
                <a:uLnTx/>
                <a:uFillTx/>
                <a:latin typeface="Aptos" panose="020B0004020202020204" pitchFamily="34" charset="0"/>
                <a:ea typeface="DengXian" panose="02010600030101010101" pitchFamily="2" charset="-122"/>
                <a:cs typeface="Cordia New" panose="020B0304020202020204" pitchFamily="34" charset="-34"/>
              </a:rPr>
              <a:t>Send CSAT via Email or SMS</a:t>
            </a:r>
          </a:p>
          <a:p>
            <a:pPr marL="171450" marR="0" lvl="0" indent="-171450" algn="l" defTabSz="457200" rtl="0" eaLnBrk="1" fontAlgn="auto" latinLnBrk="0" hangingPunct="1">
              <a:lnSpc>
                <a:spcPts val="16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rgbClr val="000C2C"/>
                </a:solidFill>
                <a:effectLst/>
                <a:uLnTx/>
                <a:uFillTx/>
                <a:latin typeface="Aptos" panose="020B0004020202020204" pitchFamily="34" charset="0"/>
                <a:ea typeface="DengXian" panose="02010600030101010101" pitchFamily="2" charset="-122"/>
                <a:cs typeface="Cordia New" panose="020B0304020202020204" pitchFamily="34" charset="-34"/>
              </a:rPr>
              <a:t>Integrate to Agent Interactions and Call history showing star rating</a:t>
            </a:r>
          </a:p>
          <a:p>
            <a:pPr marL="171450" marR="0" lvl="0" indent="-171450" algn="l" defTabSz="457200" rtl="0" eaLnBrk="1" fontAlgn="auto" latinLnBrk="0" hangingPunct="1">
              <a:lnSpc>
                <a:spcPts val="16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rgbClr val="000C2C"/>
                </a:solidFill>
                <a:effectLst/>
                <a:uLnTx/>
                <a:uFillTx/>
                <a:latin typeface="Aptos" panose="020B0004020202020204" pitchFamily="34" charset="0"/>
                <a:ea typeface="DengXian" panose="02010600030101010101" pitchFamily="2" charset="-122"/>
                <a:cs typeface="Cordia New" panose="020B0304020202020204" pitchFamily="34" charset="-34"/>
              </a:rPr>
              <a:t>Optional AI auto agent rating and call attribute collection</a:t>
            </a:r>
          </a:p>
        </p:txBody>
      </p:sp>
      <p:sp>
        <p:nvSpPr>
          <p:cNvPr id="39" name="Rectangle: Rounded Corners 2057">
            <a:extLst>
              <a:ext uri="{FF2B5EF4-FFF2-40B4-BE49-F238E27FC236}">
                <a16:creationId xmlns:a16="http://schemas.microsoft.com/office/drawing/2014/main" id="{26156952-581F-0AE7-54C5-E1E2868356BE}"/>
              </a:ext>
            </a:extLst>
          </p:cNvPr>
          <p:cNvSpPr>
            <a:spLocks/>
          </p:cNvSpPr>
          <p:nvPr/>
        </p:nvSpPr>
        <p:spPr>
          <a:xfrm>
            <a:off x="7126391" y="866775"/>
            <a:ext cx="4772618" cy="5010151"/>
          </a:xfrm>
          <a:prstGeom prst="roundRect">
            <a:avLst>
              <a:gd name="adj" fmla="val 2621"/>
            </a:avLst>
          </a:prstGeom>
          <a:solidFill>
            <a:schemeClr val="bg1">
              <a:lumMod val="95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TextBox 2058">
            <a:extLst>
              <a:ext uri="{FF2B5EF4-FFF2-40B4-BE49-F238E27FC236}">
                <a16:creationId xmlns:a16="http://schemas.microsoft.com/office/drawing/2014/main" id="{668E8347-42E4-1E70-7577-D92CBBB588A4}"/>
              </a:ext>
            </a:extLst>
          </p:cNvPr>
          <p:cNvSpPr txBox="1"/>
          <p:nvPr/>
        </p:nvSpPr>
        <p:spPr>
          <a:xfrm>
            <a:off x="7221808" y="1906544"/>
            <a:ext cx="2314675" cy="113877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Powerful easy to use Survey Designer </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Aptos" panose="020B0004020202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Create your own surveys and set as default against contact centre queues and agent profiles</a:t>
            </a:r>
            <a:endParaRPr kumimoji="0" lang="en-ID" sz="1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1" name="TextBox 2059">
            <a:extLst>
              <a:ext uri="{FF2B5EF4-FFF2-40B4-BE49-F238E27FC236}">
                <a16:creationId xmlns:a16="http://schemas.microsoft.com/office/drawing/2014/main" id="{BBCC9B62-9DA9-88B2-6E4E-59C89E2E18E4}"/>
              </a:ext>
            </a:extLst>
          </p:cNvPr>
          <p:cNvSpPr txBox="1"/>
          <p:nvPr/>
        </p:nvSpPr>
        <p:spPr>
          <a:xfrm>
            <a:off x="9882133" y="1939656"/>
            <a:ext cx="1918244" cy="130805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Email/SMS delivery for CSAT</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prstClr val="black"/>
              </a:solidFill>
              <a:effectLst/>
              <a:uLnTx/>
              <a:uFillTx/>
              <a:latin typeface="Aptos" panose="020B0004020202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Send customer satisfaction surveys to customers for every call as either SMS or email</a:t>
            </a:r>
          </a:p>
        </p:txBody>
      </p:sp>
      <p:sp>
        <p:nvSpPr>
          <p:cNvPr id="42" name="TextBox 2060">
            <a:extLst>
              <a:ext uri="{FF2B5EF4-FFF2-40B4-BE49-F238E27FC236}">
                <a16:creationId xmlns:a16="http://schemas.microsoft.com/office/drawing/2014/main" id="{C4BE5EFE-7518-4C39-63A8-FB7D734C4F1A}"/>
              </a:ext>
            </a:extLst>
          </p:cNvPr>
          <p:cNvSpPr txBox="1"/>
          <p:nvPr/>
        </p:nvSpPr>
        <p:spPr>
          <a:xfrm>
            <a:off x="7349967" y="4256658"/>
            <a:ext cx="2058357" cy="113877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Integrated to agent  interactions</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Aptos" panose="020B0004020202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Agent can view their customer and supervisor ratings against each call </a:t>
            </a:r>
          </a:p>
        </p:txBody>
      </p:sp>
      <p:sp>
        <p:nvSpPr>
          <p:cNvPr id="43" name="TextBox 2061">
            <a:extLst>
              <a:ext uri="{FF2B5EF4-FFF2-40B4-BE49-F238E27FC236}">
                <a16:creationId xmlns:a16="http://schemas.microsoft.com/office/drawing/2014/main" id="{BE98E453-AAFB-5D64-C1F0-FF3B8D048D9B}"/>
              </a:ext>
            </a:extLst>
          </p:cNvPr>
          <p:cNvSpPr txBox="1"/>
          <p:nvPr/>
        </p:nvSpPr>
        <p:spPr>
          <a:xfrm>
            <a:off x="9812076" y="4240848"/>
            <a:ext cx="2058358" cy="112338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Automate with AI</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Aptos" panose="020B0004020202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Automate and rate agents using AI to match each call against your designed survey questions</a:t>
            </a:r>
            <a:endParaRPr kumimoji="0" lang="en-AU" sz="1100" b="0" i="0" u="none" strike="noStrike" kern="1200" cap="none" spc="0" normalizeH="0" baseline="0" noProof="0" dirty="0">
              <a:ln>
                <a:noFill/>
              </a:ln>
              <a:solidFill>
                <a:prstClr val="black"/>
              </a:solidFill>
              <a:effectLst/>
              <a:uLnTx/>
              <a:uFillTx/>
              <a:latin typeface="Aptos" panose="020B0004020202020204" pitchFamily="34" charset="0"/>
              <a:ea typeface="+mn-ea"/>
              <a:cs typeface="+mn-cs"/>
            </a:endParaRPr>
          </a:p>
        </p:txBody>
      </p:sp>
      <p:sp>
        <p:nvSpPr>
          <p:cNvPr id="46" name="Oval 45">
            <a:extLst>
              <a:ext uri="{FF2B5EF4-FFF2-40B4-BE49-F238E27FC236}">
                <a16:creationId xmlns:a16="http://schemas.microsoft.com/office/drawing/2014/main" id="{02ADED3B-FA28-35EE-9E77-3216435F82AB}"/>
              </a:ext>
            </a:extLst>
          </p:cNvPr>
          <p:cNvSpPr/>
          <p:nvPr/>
        </p:nvSpPr>
        <p:spPr>
          <a:xfrm>
            <a:off x="10552956" y="1275888"/>
            <a:ext cx="576599" cy="576599"/>
          </a:xfrm>
          <a:prstGeom prst="ellipse">
            <a:avLst/>
          </a:prstGeom>
          <a:solidFill>
            <a:srgbClr val="2D9F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grpSp>
        <p:nvGrpSpPr>
          <p:cNvPr id="59" name="Grup 58">
            <a:extLst>
              <a:ext uri="{FF2B5EF4-FFF2-40B4-BE49-F238E27FC236}">
                <a16:creationId xmlns:a16="http://schemas.microsoft.com/office/drawing/2014/main" id="{57B92AC0-5063-1EC1-AFF7-4D9970DE08FE}"/>
              </a:ext>
            </a:extLst>
          </p:cNvPr>
          <p:cNvGrpSpPr/>
          <p:nvPr/>
        </p:nvGrpSpPr>
        <p:grpSpPr>
          <a:xfrm>
            <a:off x="8090846" y="1275887"/>
            <a:ext cx="576599" cy="576599"/>
            <a:chOff x="7345025" y="712458"/>
            <a:chExt cx="576599" cy="576599"/>
          </a:xfrm>
        </p:grpSpPr>
        <p:sp>
          <p:nvSpPr>
            <p:cNvPr id="45" name="Oval 44">
              <a:extLst>
                <a:ext uri="{FF2B5EF4-FFF2-40B4-BE49-F238E27FC236}">
                  <a16:creationId xmlns:a16="http://schemas.microsoft.com/office/drawing/2014/main" id="{50B199ED-3F7A-BDAE-E045-73B6B15D3C5B}"/>
                </a:ext>
              </a:extLst>
            </p:cNvPr>
            <p:cNvSpPr/>
            <p:nvPr/>
          </p:nvSpPr>
          <p:spPr>
            <a:xfrm>
              <a:off x="7345025" y="712458"/>
              <a:ext cx="576599" cy="576599"/>
            </a:xfrm>
            <a:prstGeom prst="ellipse">
              <a:avLst/>
            </a:prstGeom>
            <a:solidFill>
              <a:srgbClr val="2D9F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pic>
          <p:nvPicPr>
            <p:cNvPr id="52" name="Graphic 26">
              <a:extLst>
                <a:ext uri="{FF2B5EF4-FFF2-40B4-BE49-F238E27FC236}">
                  <a16:creationId xmlns:a16="http://schemas.microsoft.com/office/drawing/2014/main" id="{2D7CC6D4-A6FE-5994-8B36-8F5991267EF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461728" y="829161"/>
              <a:ext cx="343193" cy="343193"/>
            </a:xfrm>
            <a:prstGeom prst="rect">
              <a:avLst/>
            </a:prstGeom>
          </p:spPr>
        </p:pic>
      </p:grpSp>
      <p:pic>
        <p:nvPicPr>
          <p:cNvPr id="53" name="Graphic 31">
            <a:extLst>
              <a:ext uri="{FF2B5EF4-FFF2-40B4-BE49-F238E27FC236}">
                <a16:creationId xmlns:a16="http://schemas.microsoft.com/office/drawing/2014/main" id="{C19977BF-3672-723D-56C5-62F1B39BE4A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654947" y="1402997"/>
            <a:ext cx="372616" cy="327494"/>
          </a:xfrm>
          <a:prstGeom prst="rect">
            <a:avLst/>
          </a:prstGeom>
        </p:spPr>
      </p:pic>
      <p:grpSp>
        <p:nvGrpSpPr>
          <p:cNvPr id="58" name="Grup 57">
            <a:extLst>
              <a:ext uri="{FF2B5EF4-FFF2-40B4-BE49-F238E27FC236}">
                <a16:creationId xmlns:a16="http://schemas.microsoft.com/office/drawing/2014/main" id="{1800C575-C896-065C-F130-C0CC7A998C62}"/>
              </a:ext>
            </a:extLst>
          </p:cNvPr>
          <p:cNvGrpSpPr/>
          <p:nvPr/>
        </p:nvGrpSpPr>
        <p:grpSpPr>
          <a:xfrm>
            <a:off x="8090846" y="3577080"/>
            <a:ext cx="576599" cy="576599"/>
            <a:chOff x="7827385" y="3491355"/>
            <a:chExt cx="576599" cy="576599"/>
          </a:xfrm>
        </p:grpSpPr>
        <p:sp>
          <p:nvSpPr>
            <p:cNvPr id="49" name="Oval 48">
              <a:extLst>
                <a:ext uri="{FF2B5EF4-FFF2-40B4-BE49-F238E27FC236}">
                  <a16:creationId xmlns:a16="http://schemas.microsoft.com/office/drawing/2014/main" id="{E6CFA703-CF9A-1CA7-9C7A-EF000AA92219}"/>
                </a:ext>
              </a:extLst>
            </p:cNvPr>
            <p:cNvSpPr/>
            <p:nvPr/>
          </p:nvSpPr>
          <p:spPr>
            <a:xfrm>
              <a:off x="7827385" y="3491355"/>
              <a:ext cx="576599" cy="576599"/>
            </a:xfrm>
            <a:prstGeom prst="ellipse">
              <a:avLst/>
            </a:prstGeom>
            <a:solidFill>
              <a:srgbClr val="2D9F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pic>
          <p:nvPicPr>
            <p:cNvPr id="54" name="Graphic 33">
              <a:extLst>
                <a:ext uri="{FF2B5EF4-FFF2-40B4-BE49-F238E27FC236}">
                  <a16:creationId xmlns:a16="http://schemas.microsoft.com/office/drawing/2014/main" id="{C58D8942-4896-91D1-A3B1-8F8EB52D151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926848" y="3594334"/>
              <a:ext cx="371009" cy="334419"/>
            </a:xfrm>
            <a:prstGeom prst="rect">
              <a:avLst/>
            </a:prstGeom>
          </p:spPr>
        </p:pic>
      </p:grpSp>
      <p:grpSp>
        <p:nvGrpSpPr>
          <p:cNvPr id="57" name="Grup 56">
            <a:extLst>
              <a:ext uri="{FF2B5EF4-FFF2-40B4-BE49-F238E27FC236}">
                <a16:creationId xmlns:a16="http://schemas.microsoft.com/office/drawing/2014/main" id="{506614BD-4EB0-B4D4-370E-FDC5C20E88D5}"/>
              </a:ext>
            </a:extLst>
          </p:cNvPr>
          <p:cNvGrpSpPr/>
          <p:nvPr/>
        </p:nvGrpSpPr>
        <p:grpSpPr>
          <a:xfrm>
            <a:off x="10552956" y="3577080"/>
            <a:ext cx="576599" cy="576599"/>
            <a:chOff x="10191257" y="3491355"/>
            <a:chExt cx="576599" cy="576599"/>
          </a:xfrm>
        </p:grpSpPr>
        <p:sp>
          <p:nvSpPr>
            <p:cNvPr id="51" name="Oval 50">
              <a:extLst>
                <a:ext uri="{FF2B5EF4-FFF2-40B4-BE49-F238E27FC236}">
                  <a16:creationId xmlns:a16="http://schemas.microsoft.com/office/drawing/2014/main" id="{AB3B3DC7-8973-2839-EB79-C74559C0F655}"/>
                </a:ext>
              </a:extLst>
            </p:cNvPr>
            <p:cNvSpPr/>
            <p:nvPr/>
          </p:nvSpPr>
          <p:spPr>
            <a:xfrm>
              <a:off x="10191257" y="3491355"/>
              <a:ext cx="576599" cy="576599"/>
            </a:xfrm>
            <a:prstGeom prst="ellipse">
              <a:avLst/>
            </a:prstGeom>
            <a:solidFill>
              <a:srgbClr val="2D9F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pic>
          <p:nvPicPr>
            <p:cNvPr id="55" name="Graphic 36">
              <a:extLst>
                <a:ext uri="{FF2B5EF4-FFF2-40B4-BE49-F238E27FC236}">
                  <a16:creationId xmlns:a16="http://schemas.microsoft.com/office/drawing/2014/main" id="{A6B630B1-95C9-0B5E-ABC4-BE44C8A8451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267457" y="3586713"/>
              <a:ext cx="411327" cy="411327"/>
            </a:xfrm>
            <a:prstGeom prst="rect">
              <a:avLst/>
            </a:prstGeom>
          </p:spPr>
        </p:pic>
      </p:grpSp>
    </p:spTree>
    <p:extLst>
      <p:ext uri="{BB962C8B-B14F-4D97-AF65-F5344CB8AC3E}">
        <p14:creationId xmlns:p14="http://schemas.microsoft.com/office/powerpoint/2010/main" val="39437291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Rounded Corners 48">
            <a:extLst>
              <a:ext uri="{FF2B5EF4-FFF2-40B4-BE49-F238E27FC236}">
                <a16:creationId xmlns:a16="http://schemas.microsoft.com/office/drawing/2014/main" id="{AFDE273E-2F5E-4484-B500-33871E8A252D}"/>
              </a:ext>
            </a:extLst>
          </p:cNvPr>
          <p:cNvSpPr>
            <a:spLocks/>
          </p:cNvSpPr>
          <p:nvPr/>
        </p:nvSpPr>
        <p:spPr>
          <a:xfrm>
            <a:off x="282541" y="4209784"/>
            <a:ext cx="6299451" cy="2073541"/>
          </a:xfrm>
          <a:prstGeom prst="roundRect">
            <a:avLst>
              <a:gd name="adj" fmla="val 1473"/>
            </a:avLst>
          </a:prstGeom>
          <a:solidFill>
            <a:schemeClr val="bg1">
              <a:lumMod val="95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4" name="TextBox 5">
            <a:extLst>
              <a:ext uri="{FF2B5EF4-FFF2-40B4-BE49-F238E27FC236}">
                <a16:creationId xmlns:a16="http://schemas.microsoft.com/office/drawing/2014/main" id="{DEC2A17E-AB53-AB4E-58F4-8611E50CC90B}"/>
              </a:ext>
            </a:extLst>
          </p:cNvPr>
          <p:cNvSpPr txBox="1"/>
          <p:nvPr/>
        </p:nvSpPr>
        <p:spPr>
          <a:xfrm>
            <a:off x="202704" y="960389"/>
            <a:ext cx="6036171" cy="1845313"/>
          </a:xfrm>
          <a:prstGeom prst="rect">
            <a:avLst/>
          </a:prstGeom>
          <a:noFill/>
        </p:spPr>
        <p:txBody>
          <a:bodyPr wrap="square">
            <a:spAutoFit/>
          </a:bodyPr>
          <a:lstStyle/>
          <a:p>
            <a:pPr>
              <a:lnSpc>
                <a:spcPct val="150000"/>
              </a:lnSpc>
            </a:pPr>
            <a:r>
              <a:rPr lang="en-US" sz="1100" dirty="0">
                <a:latin typeface="Aptos" panose="020B0004020202020204" pitchFamily="34" charset="0"/>
              </a:rPr>
              <a:t>Providing your customers with self service automation is a must. More and more industries and businesses are adopting this as a means to improve efficiency, reduce costs and create an environment of empowerment.  </a:t>
            </a:r>
          </a:p>
          <a:p>
            <a:pPr>
              <a:lnSpc>
                <a:spcPct val="150000"/>
              </a:lnSpc>
            </a:pPr>
            <a:endParaRPr lang="en-US" sz="1100" dirty="0">
              <a:latin typeface="Aptos" panose="020B0004020202020204" pitchFamily="34" charset="0"/>
            </a:endParaRPr>
          </a:p>
          <a:p>
            <a:pPr>
              <a:lnSpc>
                <a:spcPct val="150000"/>
              </a:lnSpc>
            </a:pPr>
            <a:r>
              <a:rPr lang="en-US" sz="1100" dirty="0" err="1">
                <a:latin typeface="Aptos" panose="020B0004020202020204" pitchFamily="34" charset="0"/>
              </a:rPr>
              <a:t>CyLive</a:t>
            </a:r>
            <a:r>
              <a:rPr lang="en-US" sz="1100" dirty="0">
                <a:latin typeface="Aptos" panose="020B0004020202020204" pitchFamily="34" charset="0"/>
              </a:rPr>
              <a:t> is a powerful Interactive Voice Response (IVR) engine and management module designed to offer very sophisticated features. The user configurable interface uniquely provides an IVR designer tool in flow chart design.</a:t>
            </a:r>
          </a:p>
        </p:txBody>
      </p:sp>
      <p:sp>
        <p:nvSpPr>
          <p:cNvPr id="6" name="TextBox 7">
            <a:extLst>
              <a:ext uri="{FF2B5EF4-FFF2-40B4-BE49-F238E27FC236}">
                <a16:creationId xmlns:a16="http://schemas.microsoft.com/office/drawing/2014/main" id="{1D7C9F20-8068-08D1-E7F0-2504D848CED7}"/>
              </a:ext>
            </a:extLst>
          </p:cNvPr>
          <p:cNvSpPr txBox="1"/>
          <p:nvPr/>
        </p:nvSpPr>
        <p:spPr>
          <a:xfrm>
            <a:off x="6692404" y="960389"/>
            <a:ext cx="4928096" cy="2860976"/>
          </a:xfrm>
          <a:prstGeom prst="rect">
            <a:avLst/>
          </a:prstGeom>
          <a:noFill/>
        </p:spPr>
        <p:txBody>
          <a:bodyPr wrap="square">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Why </a:t>
            </a:r>
            <a:r>
              <a:rPr kumimoji="0" lang="en-US" sz="1100" b="1" i="0" u="none" strike="noStrike" kern="1200" cap="none" spc="0" normalizeH="0" baseline="0" noProof="0" dirty="0" err="1">
                <a:ln>
                  <a:noFill/>
                </a:ln>
                <a:solidFill>
                  <a:prstClr val="black"/>
                </a:solidFill>
                <a:effectLst/>
                <a:uLnTx/>
                <a:uFillTx/>
                <a:latin typeface="Aptos" panose="020B0004020202020204" pitchFamily="34" charset="0"/>
                <a:ea typeface="+mn-ea"/>
                <a:cs typeface="+mn-cs"/>
              </a:rPr>
              <a:t>CyLive</a:t>
            </a:r>
            <a:endParaRPr kumimoji="0" lang="en-US" sz="1100" b="1" i="0" u="none" strike="noStrike" kern="1200" cap="none" spc="0" normalizeH="0" baseline="0" noProof="0" dirty="0">
              <a:ln>
                <a:noFill/>
              </a:ln>
              <a:solidFill>
                <a:prstClr val="black"/>
              </a:solidFill>
              <a:effectLst/>
              <a:uLnTx/>
              <a:uFillTx/>
              <a:latin typeface="Aptos" panose="020B0004020202020204" pitchFamily="34" charset="0"/>
              <a:ea typeface="+mn-ea"/>
              <a:cs typeface="+mn-cs"/>
            </a:endParaRPr>
          </a:p>
          <a:p>
            <a:pPr marL="0" marR="0" lvl="0" indent="0" algn="l" defTabSz="457200" rtl="0" eaLnBrk="1" fontAlgn="auto" latinLnBrk="0" hangingPunct="1">
              <a:lnSpc>
                <a:spcPct val="150000"/>
              </a:lnSpc>
              <a:spcBef>
                <a:spcPts val="0"/>
              </a:spcBef>
              <a:spcAft>
                <a:spcPts val="0"/>
              </a:spcAft>
              <a:buClrTx/>
              <a:buSzTx/>
              <a:buFontTx/>
              <a:buNone/>
              <a:tabLst/>
              <a:defRPr/>
            </a:pPr>
            <a:endParaRPr kumimoji="0" lang="en-US" sz="1100" b="1" i="0" u="none" strike="noStrike" kern="1200" cap="none" spc="0" normalizeH="0" baseline="0" noProof="0" dirty="0">
              <a:ln>
                <a:noFill/>
              </a:ln>
              <a:solidFill>
                <a:prstClr val="black"/>
              </a:solidFill>
              <a:effectLst/>
              <a:uLnTx/>
              <a:uFillTx/>
              <a:latin typeface="Aptos" panose="020B0004020202020204" pitchFamily="34" charset="0"/>
              <a:ea typeface="+mn-ea"/>
              <a:cs typeface="+mn-cs"/>
            </a:endParaRPr>
          </a:p>
          <a:p>
            <a:pPr marL="171450" marR="0" lvl="0" indent="-17145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Offer your customers self service.</a:t>
            </a:r>
          </a:p>
          <a:p>
            <a:pPr marL="171450" marR="0" lvl="0" indent="-17145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Save high skilled human resources for complex and more personal tasks.</a:t>
            </a:r>
          </a:p>
          <a:p>
            <a:pPr marL="171450" marR="0" lvl="0" indent="-17145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Create new services.</a:t>
            </a:r>
          </a:p>
          <a:p>
            <a:pPr marL="171450" marR="0" lvl="0" indent="-17145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Enrich customer relationships.</a:t>
            </a:r>
          </a:p>
          <a:p>
            <a:pPr marL="171450" marR="0" lvl="0" indent="-17145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Increase efficiency and lower costs.</a:t>
            </a:r>
          </a:p>
          <a:p>
            <a:pPr marL="171450" marR="0" lvl="0" indent="-17145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Empower your business.</a:t>
            </a:r>
          </a:p>
          <a:p>
            <a:pPr marL="171450" marR="0" lvl="0" indent="-17145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err="1">
                <a:ln>
                  <a:noFill/>
                </a:ln>
                <a:solidFill>
                  <a:prstClr val="black"/>
                </a:solidFill>
                <a:effectLst/>
                <a:uLnTx/>
                <a:uFillTx/>
                <a:latin typeface="Aptos" panose="020B0004020202020204" pitchFamily="34" charset="0"/>
                <a:ea typeface="+mn-ea"/>
                <a:cs typeface="+mn-cs"/>
              </a:rPr>
              <a:t>CyLive</a:t>
            </a:r>
            <a:r>
              <a:rPr kumimoji="0" lang="en-US" sz="11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 IVR Designer Tool.</a:t>
            </a:r>
          </a:p>
          <a:p>
            <a:pPr marL="171450" marR="0" lvl="0" indent="-17145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Real-time monitoring.</a:t>
            </a:r>
          </a:p>
          <a:p>
            <a:pPr marL="171450" marR="0" lvl="0" indent="-17145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Reports generator. </a:t>
            </a:r>
          </a:p>
        </p:txBody>
      </p:sp>
      <p:pic>
        <p:nvPicPr>
          <p:cNvPr id="7" name="Picture 8">
            <a:extLst>
              <a:ext uri="{FF2B5EF4-FFF2-40B4-BE49-F238E27FC236}">
                <a16:creationId xmlns:a16="http://schemas.microsoft.com/office/drawing/2014/main" id="{37F3DD76-577D-4A44-B0CB-0ECC4D592899}"/>
              </a:ext>
            </a:extLst>
          </p:cNvPr>
          <p:cNvPicPr>
            <a:picLocks noChangeAspect="1"/>
          </p:cNvPicPr>
          <p:nvPr/>
        </p:nvPicPr>
        <p:blipFill>
          <a:blip r:embed="rId2"/>
          <a:stretch>
            <a:fillRect/>
          </a:stretch>
        </p:blipFill>
        <p:spPr>
          <a:xfrm>
            <a:off x="8639175" y="3425669"/>
            <a:ext cx="3543300" cy="3045322"/>
          </a:xfrm>
          <a:prstGeom prst="rect">
            <a:avLst/>
          </a:prstGeom>
        </p:spPr>
      </p:pic>
      <p:grpSp>
        <p:nvGrpSpPr>
          <p:cNvPr id="12" name="Grup 11">
            <a:extLst>
              <a:ext uri="{FF2B5EF4-FFF2-40B4-BE49-F238E27FC236}">
                <a16:creationId xmlns:a16="http://schemas.microsoft.com/office/drawing/2014/main" id="{852B4691-EEBF-5B56-215C-8D5740CACD1D}"/>
              </a:ext>
            </a:extLst>
          </p:cNvPr>
          <p:cNvGrpSpPr/>
          <p:nvPr/>
        </p:nvGrpSpPr>
        <p:grpSpPr>
          <a:xfrm>
            <a:off x="291660" y="3627339"/>
            <a:ext cx="6128350" cy="2422100"/>
            <a:chOff x="-864929" y="-1896651"/>
            <a:chExt cx="6128350" cy="2422100"/>
          </a:xfrm>
        </p:grpSpPr>
        <p:sp>
          <p:nvSpPr>
            <p:cNvPr id="5" name="TextBox 6">
              <a:extLst>
                <a:ext uri="{FF2B5EF4-FFF2-40B4-BE49-F238E27FC236}">
                  <a16:creationId xmlns:a16="http://schemas.microsoft.com/office/drawing/2014/main" id="{0FAFB87D-DC41-209D-4650-45EE52E1C261}"/>
                </a:ext>
              </a:extLst>
            </p:cNvPr>
            <p:cNvSpPr txBox="1"/>
            <p:nvPr/>
          </p:nvSpPr>
          <p:spPr>
            <a:xfrm>
              <a:off x="-688682" y="-1094518"/>
              <a:ext cx="1808171" cy="1615827"/>
            </a:xfrm>
            <a:prstGeom prst="rect">
              <a:avLst/>
            </a:prstGeom>
            <a:noFill/>
          </p:spPr>
          <p:txBody>
            <a:bodyPr wrap="square">
              <a:spAutoFit/>
            </a:bodyPr>
            <a:lstStyle/>
            <a:p>
              <a:r>
                <a:rPr lang="en-US" sz="1100" b="1" dirty="0">
                  <a:latin typeface="Aptos" panose="020B0004020202020204" pitchFamily="34" charset="0"/>
                </a:rPr>
                <a:t>Customer Pin Code Verification</a:t>
              </a:r>
            </a:p>
            <a:p>
              <a:endParaRPr lang="en-US" sz="1100" b="1" dirty="0">
                <a:latin typeface="Aptos" panose="020B0004020202020204" pitchFamily="34" charset="0"/>
              </a:endParaRPr>
            </a:p>
            <a:p>
              <a:r>
                <a:rPr lang="en-US" sz="1100" dirty="0">
                  <a:latin typeface="Aptos" panose="020B0004020202020204" pitchFamily="34" charset="0"/>
                </a:rPr>
                <a:t>Route callers to </a:t>
              </a:r>
              <a:r>
                <a:rPr lang="en-US" sz="1100" dirty="0" err="1">
                  <a:latin typeface="Aptos" panose="020B0004020202020204" pitchFamily="34" charset="0"/>
                </a:rPr>
                <a:t>CyLive</a:t>
              </a:r>
              <a:r>
                <a:rPr lang="en-US" sz="1100" dirty="0">
                  <a:latin typeface="Aptos" panose="020B0004020202020204" pitchFamily="34" charset="0"/>
                </a:rPr>
                <a:t> IVR solution to collect a unique customer pin to then allow access to personal information or </a:t>
              </a:r>
              <a:r>
                <a:rPr lang="en-US" sz="1100" dirty="0" err="1">
                  <a:latin typeface="Aptos" panose="020B0004020202020204" pitchFamily="34" charset="0"/>
                </a:rPr>
                <a:t>customised</a:t>
              </a:r>
              <a:r>
                <a:rPr lang="en-US" sz="1100" dirty="0">
                  <a:latin typeface="Aptos" panose="020B0004020202020204" pitchFamily="34" charset="0"/>
                </a:rPr>
                <a:t> services.</a:t>
              </a:r>
              <a:endParaRPr lang="en-AU" sz="1100" dirty="0">
                <a:latin typeface="Aptos" panose="020B0004020202020204" pitchFamily="34" charset="0"/>
              </a:endParaRPr>
            </a:p>
          </p:txBody>
        </p:sp>
        <p:sp>
          <p:nvSpPr>
            <p:cNvPr id="8" name="TextBox 10">
              <a:extLst>
                <a:ext uri="{FF2B5EF4-FFF2-40B4-BE49-F238E27FC236}">
                  <a16:creationId xmlns:a16="http://schemas.microsoft.com/office/drawing/2014/main" id="{467F8183-E993-6C47-4E92-9C6581ADFD16}"/>
                </a:ext>
              </a:extLst>
            </p:cNvPr>
            <p:cNvSpPr txBox="1"/>
            <p:nvPr/>
          </p:nvSpPr>
          <p:spPr>
            <a:xfrm>
              <a:off x="-864929" y="-1896651"/>
              <a:ext cx="3977640" cy="369332"/>
            </a:xfrm>
            <a:prstGeom prst="rect">
              <a:avLst/>
            </a:prstGeom>
            <a:noFill/>
          </p:spPr>
          <p:txBody>
            <a:bodyPr wrap="square">
              <a:spAutoFit/>
            </a:bodyPr>
            <a:lstStyle/>
            <a:p>
              <a:pPr algn="l"/>
              <a:r>
                <a:rPr lang="en-AU" b="0" i="0" dirty="0">
                  <a:solidFill>
                    <a:srgbClr val="333333"/>
                  </a:solidFill>
                  <a:effectLst/>
                  <a:latin typeface="Open Sans" panose="020B0606030504020204" pitchFamily="34" charset="0"/>
                </a:rPr>
                <a:t>Typical applications</a:t>
              </a:r>
            </a:p>
          </p:txBody>
        </p:sp>
        <p:sp>
          <p:nvSpPr>
            <p:cNvPr id="9" name="TextBox 12">
              <a:extLst>
                <a:ext uri="{FF2B5EF4-FFF2-40B4-BE49-F238E27FC236}">
                  <a16:creationId xmlns:a16="http://schemas.microsoft.com/office/drawing/2014/main" id="{88CA35B5-DBCE-23F9-774C-36C95073D919}"/>
                </a:ext>
              </a:extLst>
            </p:cNvPr>
            <p:cNvSpPr txBox="1"/>
            <p:nvPr/>
          </p:nvSpPr>
          <p:spPr>
            <a:xfrm>
              <a:off x="1463745" y="-1090378"/>
              <a:ext cx="1735185" cy="1615827"/>
            </a:xfrm>
            <a:prstGeom prst="rect">
              <a:avLst/>
            </a:prstGeom>
            <a:noFill/>
          </p:spPr>
          <p:txBody>
            <a:bodyPr wrap="square">
              <a:spAutoFit/>
            </a:bodyPr>
            <a:lstStyle/>
            <a:p>
              <a:r>
                <a:rPr lang="en-US" sz="1100" b="1" dirty="0">
                  <a:latin typeface="Aptos" panose="020B0004020202020204" pitchFamily="34" charset="0"/>
                </a:rPr>
                <a:t>Verified Access &amp; Control</a:t>
              </a:r>
            </a:p>
            <a:p>
              <a:endParaRPr lang="en-US" sz="1100" b="1" dirty="0">
                <a:latin typeface="Aptos" panose="020B0004020202020204" pitchFamily="34" charset="0"/>
              </a:endParaRPr>
            </a:p>
            <a:p>
              <a:r>
                <a:rPr lang="en-US" sz="1100" dirty="0">
                  <a:latin typeface="Aptos" panose="020B0004020202020204" pitchFamily="34" charset="0"/>
                </a:rPr>
                <a:t>Allow calls based on a unique pin and to approved numbers only, set call budgets for call cut off and other controlled operations</a:t>
              </a:r>
              <a:endParaRPr lang="en-AU" sz="1100" dirty="0">
                <a:latin typeface="Aptos" panose="020B0004020202020204" pitchFamily="34" charset="0"/>
              </a:endParaRPr>
            </a:p>
          </p:txBody>
        </p:sp>
        <p:sp>
          <p:nvSpPr>
            <p:cNvPr id="10" name="TextBox 14">
              <a:extLst>
                <a:ext uri="{FF2B5EF4-FFF2-40B4-BE49-F238E27FC236}">
                  <a16:creationId xmlns:a16="http://schemas.microsoft.com/office/drawing/2014/main" id="{7ABEC176-9132-23F9-5563-4B7215781C72}"/>
                </a:ext>
              </a:extLst>
            </p:cNvPr>
            <p:cNvSpPr txBox="1"/>
            <p:nvPr/>
          </p:nvSpPr>
          <p:spPr>
            <a:xfrm>
              <a:off x="3528236" y="-1094518"/>
              <a:ext cx="1735185" cy="1615827"/>
            </a:xfrm>
            <a:prstGeom prst="rect">
              <a:avLst/>
            </a:prstGeom>
            <a:noFill/>
          </p:spPr>
          <p:txBody>
            <a:bodyPr wrap="square">
              <a:spAutoFit/>
            </a:bodyPr>
            <a:lstStyle/>
            <a:p>
              <a:r>
                <a:rPr lang="en-US" sz="1100" b="1" dirty="0">
                  <a:latin typeface="Aptos" panose="020B0004020202020204" pitchFamily="34" charset="0"/>
                </a:rPr>
                <a:t>Customer Self Service</a:t>
              </a:r>
            </a:p>
            <a:p>
              <a:endParaRPr lang="en-US" sz="1100" b="1" dirty="0">
                <a:latin typeface="Aptos" panose="020B0004020202020204" pitchFamily="34" charset="0"/>
              </a:endParaRPr>
            </a:p>
            <a:p>
              <a:r>
                <a:rPr lang="en-US" sz="1100" dirty="0">
                  <a:latin typeface="Aptos" panose="020B0004020202020204" pitchFamily="34" charset="0"/>
                </a:rPr>
                <a:t>Scripts can be developed to provide online customer payments and real time verification in conjunction with compatible e-commerce systems</a:t>
              </a:r>
              <a:endParaRPr lang="en-AU" sz="1100" dirty="0">
                <a:latin typeface="Aptos" panose="020B0004020202020204" pitchFamily="34" charset="0"/>
              </a:endParaRPr>
            </a:p>
          </p:txBody>
        </p:sp>
      </p:grpSp>
      <p:sp>
        <p:nvSpPr>
          <p:cNvPr id="11" name="TextBox 3">
            <a:extLst>
              <a:ext uri="{FF2B5EF4-FFF2-40B4-BE49-F238E27FC236}">
                <a16:creationId xmlns:a16="http://schemas.microsoft.com/office/drawing/2014/main" id="{938F4789-A647-6949-F84F-6D2E0C332A2E}"/>
              </a:ext>
            </a:extLst>
          </p:cNvPr>
          <p:cNvSpPr txBox="1"/>
          <p:nvPr/>
        </p:nvSpPr>
        <p:spPr>
          <a:xfrm>
            <a:off x="215404" y="132656"/>
            <a:ext cx="6366588" cy="4616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48ED1"/>
                </a:solidFill>
                <a:effectLst/>
                <a:uLnTx/>
                <a:uFillTx/>
                <a:latin typeface="Aptos" panose="020B0004020202020204" pitchFamily="34" charset="0"/>
                <a:cs typeface="Segoe UI Semibold"/>
              </a:rPr>
              <a:t>IVR &amp; Self Service</a:t>
            </a:r>
          </a:p>
        </p:txBody>
      </p:sp>
    </p:spTree>
    <p:extLst>
      <p:ext uri="{BB962C8B-B14F-4D97-AF65-F5344CB8AC3E}">
        <p14:creationId xmlns:p14="http://schemas.microsoft.com/office/powerpoint/2010/main" val="6427315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3">
            <a:extLst>
              <a:ext uri="{FF2B5EF4-FFF2-40B4-BE49-F238E27FC236}">
                <a16:creationId xmlns:a16="http://schemas.microsoft.com/office/drawing/2014/main" id="{938F4789-A647-6949-F84F-6D2E0C332A2E}"/>
              </a:ext>
            </a:extLst>
          </p:cNvPr>
          <p:cNvSpPr txBox="1"/>
          <p:nvPr/>
        </p:nvSpPr>
        <p:spPr>
          <a:xfrm>
            <a:off x="215404" y="132656"/>
            <a:ext cx="6366588" cy="4616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48ED1"/>
                </a:solidFill>
                <a:effectLst/>
                <a:uLnTx/>
                <a:uFillTx/>
                <a:latin typeface="Aptos" panose="020B0004020202020204" pitchFamily="34" charset="0"/>
                <a:cs typeface="Segoe UI Semibold"/>
              </a:rPr>
              <a:t>Integration with CRM</a:t>
            </a:r>
          </a:p>
        </p:txBody>
      </p:sp>
      <p:sp>
        <p:nvSpPr>
          <p:cNvPr id="2" name="Persegi Panjang 1">
            <a:extLst>
              <a:ext uri="{FF2B5EF4-FFF2-40B4-BE49-F238E27FC236}">
                <a16:creationId xmlns:a16="http://schemas.microsoft.com/office/drawing/2014/main" id="{8D489C2D-8CED-BA59-22B3-A4BFB08CFAC1}"/>
              </a:ext>
            </a:extLst>
          </p:cNvPr>
          <p:cNvSpPr/>
          <p:nvPr/>
        </p:nvSpPr>
        <p:spPr>
          <a:xfrm>
            <a:off x="233943" y="3482087"/>
            <a:ext cx="5566297" cy="2310252"/>
          </a:xfrm>
          <a:prstGeom prst="rect">
            <a:avLst/>
          </a:prstGeom>
          <a:solidFill>
            <a:schemeClr val="bg2"/>
          </a:solidFill>
          <a:ln>
            <a:solidFill>
              <a:srgbClr val="E4E4E4"/>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ID"/>
          </a:p>
        </p:txBody>
      </p:sp>
      <p:sp>
        <p:nvSpPr>
          <p:cNvPr id="3" name="TextBox 23">
            <a:extLst>
              <a:ext uri="{FF2B5EF4-FFF2-40B4-BE49-F238E27FC236}">
                <a16:creationId xmlns:a16="http://schemas.microsoft.com/office/drawing/2014/main" id="{ABD8E28D-E319-9BD4-3938-F77069B03B55}"/>
              </a:ext>
            </a:extLst>
          </p:cNvPr>
          <p:cNvSpPr txBox="1"/>
          <p:nvPr/>
        </p:nvSpPr>
        <p:spPr>
          <a:xfrm>
            <a:off x="195942" y="851656"/>
            <a:ext cx="11738317" cy="2099229"/>
          </a:xfrm>
          <a:prstGeom prst="rect">
            <a:avLst/>
          </a:prstGeom>
          <a:noFill/>
        </p:spPr>
        <p:txBody>
          <a:bodyPr wrap="square" rtlCol="0">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ptos" panose="020B0004020202020204" pitchFamily="34" charset="0"/>
                <a:ea typeface="Open Sans" panose="020B0606030504020204" pitchFamily="34" charset="0"/>
                <a:cs typeface="Open Sans" panose="020B0606030504020204" pitchFamily="34" charset="0"/>
              </a:rPr>
              <a:t>Integrate with 100’s of leading business apps – as well as your company’s existing in-house solutions – straight out of the box. Or create customized integrations and apps to suit your business’s unique needs.  Integrate all channels of communication within your CRM, making it easy to communicate and access information from a single location without switching between applications.</a:t>
            </a:r>
          </a:p>
          <a:p>
            <a:pPr marL="0" marR="0" lvl="0" indent="0" algn="l" defTabSz="457200" rtl="0" eaLnBrk="1" fontAlgn="auto" latinLnBrk="0" hangingPunct="1">
              <a:lnSpc>
                <a:spcPct val="15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Aptos" panose="020B0004020202020204" pitchFamily="34" charset="0"/>
              <a:ea typeface="Open Sans" panose="020B0606030504020204" pitchFamily="34" charset="0"/>
              <a:cs typeface="Open Sans" panose="020B0606030504020204" pitchFamily="34" charset="0"/>
            </a:endParaRP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ptos" panose="020B0004020202020204" pitchFamily="34" charset="0"/>
                <a:ea typeface="Open Sans" panose="020B0606030504020204" pitchFamily="34" charset="0"/>
                <a:cs typeface="Open Sans" panose="020B0606030504020204" pitchFamily="34" charset="0"/>
              </a:rPr>
              <a:t>Cytrack is compatible with Salesforce, Microsoft CRM, Freshworks, Zoho CRM, </a:t>
            </a:r>
            <a:r>
              <a:rPr kumimoji="0" lang="en-US" sz="1100" b="0" i="0" u="none" strike="noStrike" kern="1200" cap="none" spc="0" normalizeH="0" baseline="0" noProof="0" dirty="0" err="1">
                <a:ln>
                  <a:noFill/>
                </a:ln>
                <a:solidFill>
                  <a:prstClr val="black"/>
                </a:solidFill>
                <a:effectLst/>
                <a:uLnTx/>
                <a:uFillTx/>
                <a:latin typeface="Aptos" panose="020B0004020202020204" pitchFamily="34" charset="0"/>
                <a:ea typeface="Open Sans" panose="020B0606030504020204" pitchFamily="34" charset="0"/>
                <a:cs typeface="Open Sans" panose="020B0606030504020204" pitchFamily="34" charset="0"/>
              </a:rPr>
              <a:t>Netsuite</a:t>
            </a:r>
            <a:r>
              <a:rPr kumimoji="0" lang="en-US" sz="1100" b="0" i="0" u="none" strike="noStrike" kern="1200" cap="none" spc="0" normalizeH="0" baseline="0" noProof="0" dirty="0">
                <a:ln>
                  <a:noFill/>
                </a:ln>
                <a:solidFill>
                  <a:prstClr val="black"/>
                </a:solidFill>
                <a:effectLst/>
                <a:uLnTx/>
                <a:uFillTx/>
                <a:latin typeface="Aptos" panose="020B0004020202020204" pitchFamily="34" charset="0"/>
                <a:ea typeface="Open Sans" panose="020B0606030504020204" pitchFamily="34" charset="0"/>
                <a:cs typeface="Open Sans" panose="020B0606030504020204" pitchFamily="34" charset="0"/>
              </a:rPr>
              <a:t>, </a:t>
            </a:r>
            <a:r>
              <a:rPr kumimoji="0" lang="en-US" sz="1100" b="0" i="0" u="none" strike="noStrike" kern="1200" cap="none" spc="0" normalizeH="0" baseline="0" noProof="0" dirty="0" err="1">
                <a:ln>
                  <a:noFill/>
                </a:ln>
                <a:solidFill>
                  <a:prstClr val="black"/>
                </a:solidFill>
                <a:effectLst/>
                <a:uLnTx/>
                <a:uFillTx/>
                <a:latin typeface="Aptos" panose="020B0004020202020204" pitchFamily="34" charset="0"/>
                <a:ea typeface="Open Sans" panose="020B0606030504020204" pitchFamily="34" charset="0"/>
                <a:cs typeface="Open Sans" panose="020B0606030504020204" pitchFamily="34" charset="0"/>
              </a:rPr>
              <a:t>GoldMine</a:t>
            </a:r>
            <a:r>
              <a:rPr kumimoji="0" lang="en-US" sz="1100" b="0" i="0" u="none" strike="noStrike" kern="1200" cap="none" spc="0" normalizeH="0" baseline="0" noProof="0" dirty="0">
                <a:ln>
                  <a:noFill/>
                </a:ln>
                <a:solidFill>
                  <a:prstClr val="black"/>
                </a:solidFill>
                <a:effectLst/>
                <a:uLnTx/>
                <a:uFillTx/>
                <a:latin typeface="Aptos" panose="020B0004020202020204" pitchFamily="34" charset="0"/>
                <a:ea typeface="Open Sans" panose="020B0606030504020204" pitchFamily="34" charset="0"/>
                <a:cs typeface="Open Sans" panose="020B0606030504020204" pitchFamily="34" charset="0"/>
              </a:rPr>
              <a:t>, Pipedrive, </a:t>
            </a:r>
            <a:r>
              <a:rPr kumimoji="0" lang="en-US" sz="1100" b="0" i="0" u="none" strike="noStrike" kern="1200" cap="none" spc="0" normalizeH="0" baseline="0" noProof="0" dirty="0" err="1">
                <a:ln>
                  <a:noFill/>
                </a:ln>
                <a:solidFill>
                  <a:prstClr val="black"/>
                </a:solidFill>
                <a:effectLst/>
                <a:uLnTx/>
                <a:uFillTx/>
                <a:latin typeface="Aptos" panose="020B0004020202020204" pitchFamily="34" charset="0"/>
                <a:ea typeface="Open Sans" panose="020B0606030504020204" pitchFamily="34" charset="0"/>
                <a:cs typeface="Open Sans" panose="020B0606030504020204" pitchFamily="34" charset="0"/>
              </a:rPr>
              <a:t>simPRO</a:t>
            </a:r>
            <a:r>
              <a:rPr kumimoji="0" lang="en-US" sz="1100" b="0" i="0" u="none" strike="noStrike" kern="1200" cap="none" spc="0" normalizeH="0" baseline="0" noProof="0" dirty="0">
                <a:ln>
                  <a:noFill/>
                </a:ln>
                <a:solidFill>
                  <a:prstClr val="black"/>
                </a:solidFill>
                <a:effectLst/>
                <a:uLnTx/>
                <a:uFillTx/>
                <a:latin typeface="Aptos" panose="020B0004020202020204" pitchFamily="34" charset="0"/>
                <a:ea typeface="Open Sans" panose="020B0606030504020204" pitchFamily="34" charset="0"/>
                <a:cs typeface="Open Sans" panose="020B0606030504020204" pitchFamily="34" charset="0"/>
              </a:rPr>
              <a:t>, Vertafore, </a:t>
            </a:r>
            <a:r>
              <a:rPr kumimoji="0" lang="en-US" sz="1100" b="0" i="0" u="none" strike="noStrike" kern="1200" cap="none" spc="0" normalizeH="0" baseline="0" noProof="0" dirty="0" err="1">
                <a:ln>
                  <a:noFill/>
                </a:ln>
                <a:solidFill>
                  <a:prstClr val="black"/>
                </a:solidFill>
                <a:effectLst/>
                <a:uLnTx/>
                <a:uFillTx/>
                <a:latin typeface="Aptos" panose="020B0004020202020204" pitchFamily="34" charset="0"/>
                <a:ea typeface="Open Sans" panose="020B0606030504020204" pitchFamily="34" charset="0"/>
                <a:cs typeface="Open Sans" panose="020B0606030504020204" pitchFamily="34" charset="0"/>
              </a:rPr>
              <a:t>Xplan</a:t>
            </a:r>
            <a:r>
              <a:rPr kumimoji="0" lang="en-US" sz="1100" b="0" i="0" u="none" strike="noStrike" kern="1200" cap="none" spc="0" normalizeH="0" baseline="0" noProof="0" dirty="0">
                <a:ln>
                  <a:noFill/>
                </a:ln>
                <a:solidFill>
                  <a:prstClr val="black"/>
                </a:solidFill>
                <a:effectLst/>
                <a:uLnTx/>
                <a:uFillTx/>
                <a:latin typeface="Aptos" panose="020B0004020202020204" pitchFamily="34" charset="0"/>
                <a:ea typeface="Open Sans" panose="020B0606030504020204" pitchFamily="34" charset="0"/>
                <a:cs typeface="Open Sans" panose="020B0606030504020204" pitchFamily="34" charset="0"/>
              </a:rPr>
              <a:t>, MYOB – along with many other leading apps.</a:t>
            </a:r>
            <a:endParaRPr kumimoji="0" lang="en-AU" sz="1100" b="0" i="0" u="none" strike="noStrike" kern="1200" cap="none" spc="0" normalizeH="0" baseline="0" noProof="0" dirty="0">
              <a:ln>
                <a:noFill/>
              </a:ln>
              <a:solidFill>
                <a:prstClr val="black"/>
              </a:solidFill>
              <a:effectLst/>
              <a:uLnTx/>
              <a:uFillTx/>
              <a:latin typeface="Aptos" panose="020B0004020202020204" pitchFamily="34" charset="0"/>
              <a:ea typeface="Open Sans" panose="020B0606030504020204" pitchFamily="34" charset="0"/>
              <a:cs typeface="Open Sans" panose="020B0606030504020204" pitchFamily="34" charset="0"/>
            </a:endParaRPr>
          </a:p>
          <a:p>
            <a:pPr marL="0" marR="0" lvl="0" indent="0" algn="l" defTabSz="457200" rtl="0" eaLnBrk="1" fontAlgn="auto" latinLnBrk="0" hangingPunct="1">
              <a:lnSpc>
                <a:spcPct val="150000"/>
              </a:lnSpc>
              <a:spcBef>
                <a:spcPts val="0"/>
              </a:spcBef>
              <a:spcAft>
                <a:spcPts val="0"/>
              </a:spcAft>
              <a:buClrTx/>
              <a:buSzTx/>
              <a:buFontTx/>
              <a:buNone/>
              <a:tabLst/>
              <a:defRPr/>
            </a:pPr>
            <a:endParaRPr lang="en-AU" sz="1100" dirty="0">
              <a:solidFill>
                <a:prstClr val="black"/>
              </a:solidFill>
              <a:latin typeface="Aptos" panose="020B0004020202020204" pitchFamily="34" charset="0"/>
              <a:ea typeface="Open Sans" panose="020B0606030504020204" pitchFamily="34" charset="0"/>
              <a:cs typeface="Open Sans" panose="020B0606030504020204" pitchFamily="34" charset="0"/>
            </a:endParaRP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en-AU" sz="1100" b="0" i="0" u="none" strike="noStrike" kern="1200" cap="none" spc="0" normalizeH="0" baseline="0" noProof="0" dirty="0">
                <a:ln>
                  <a:noFill/>
                </a:ln>
                <a:solidFill>
                  <a:prstClr val="black"/>
                </a:solidFill>
                <a:effectLst/>
                <a:uLnTx/>
                <a:uFillTx/>
                <a:latin typeface="Aptos" panose="020B0004020202020204" pitchFamily="34" charset="0"/>
                <a:ea typeface="Open Sans" panose="020B0606030504020204" pitchFamily="34" charset="0"/>
                <a:cs typeface="Open Sans" panose="020B0606030504020204" pitchFamily="34" charset="0"/>
              </a:rPr>
              <a:t>Cytrack specialises in CRM integration, </a:t>
            </a:r>
            <a:r>
              <a:rPr kumimoji="0" lang="en-US" sz="1100" b="0" i="0" u="none" strike="noStrike" kern="1200" cap="none" spc="0" normalizeH="0" baseline="0" noProof="0" dirty="0">
                <a:ln>
                  <a:noFill/>
                </a:ln>
                <a:solidFill>
                  <a:prstClr val="black"/>
                </a:solidFill>
                <a:effectLst/>
                <a:uLnTx/>
                <a:uFillTx/>
                <a:latin typeface="Aptos" panose="020B0004020202020204" pitchFamily="34" charset="0"/>
                <a:ea typeface="Open Sans" panose="020B0606030504020204" pitchFamily="34" charset="0"/>
                <a:cs typeface="Open Sans" panose="020B0606030504020204" pitchFamily="34" charset="0"/>
              </a:rPr>
              <a:t>as well as out of the box integrations we have created our own special development kits and API’s that your own technology specialists or partners can easily use to embed our controls into your own app and talk directly to our call control, reporting databases and dashboards.  These are based on simple API’s that you can work with yourself or team up with the Cytrack integration team to create truly specialised applications to work with your IT strategy and architecture.</a:t>
            </a:r>
            <a:r>
              <a:rPr kumimoji="0" lang="en-AU" sz="1100" b="0" i="0" u="none" strike="noStrike" kern="1200" cap="none" spc="0" normalizeH="0" baseline="0" noProof="0" dirty="0">
                <a:ln>
                  <a:noFill/>
                </a:ln>
                <a:solidFill>
                  <a:prstClr val="black"/>
                </a:solidFill>
                <a:effectLst/>
                <a:uLnTx/>
                <a:uFillTx/>
                <a:latin typeface="Aptos" panose="020B0004020202020204" pitchFamily="34" charset="0"/>
                <a:ea typeface="Open Sans" panose="020B0606030504020204" pitchFamily="34" charset="0"/>
                <a:cs typeface="Open Sans" panose="020B0606030504020204" pitchFamily="34" charset="0"/>
              </a:rPr>
              <a:t> </a:t>
            </a:r>
          </a:p>
        </p:txBody>
      </p:sp>
      <p:sp>
        <p:nvSpPr>
          <p:cNvPr id="34" name="Kotak Teks 33">
            <a:extLst>
              <a:ext uri="{FF2B5EF4-FFF2-40B4-BE49-F238E27FC236}">
                <a16:creationId xmlns:a16="http://schemas.microsoft.com/office/drawing/2014/main" id="{E23785E0-648F-B9D8-06D1-0315603FDDCD}"/>
              </a:ext>
            </a:extLst>
          </p:cNvPr>
          <p:cNvSpPr txBox="1"/>
          <p:nvPr/>
        </p:nvSpPr>
        <p:spPr>
          <a:xfrm>
            <a:off x="346869" y="3632614"/>
            <a:ext cx="5421532" cy="2008050"/>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1050" dirty="0">
                <a:latin typeface="Aptos" panose="020B0004020202020204" pitchFamily="34" charset="0"/>
              </a:rPr>
              <a:t>Click to dial for efficient outbound calling</a:t>
            </a:r>
          </a:p>
          <a:p>
            <a:pPr marL="285750" indent="-285750">
              <a:lnSpc>
                <a:spcPct val="150000"/>
              </a:lnSpc>
              <a:buFont typeface="Arial" panose="020B0604020202020204" pitchFamily="34" charset="0"/>
              <a:buChar char="•"/>
            </a:pPr>
            <a:r>
              <a:rPr lang="en-US" sz="1050" dirty="0">
                <a:latin typeface="Aptos" panose="020B0004020202020204" pitchFamily="34" charset="0"/>
              </a:rPr>
              <a:t>Screen pop to provide caller details and call context</a:t>
            </a:r>
          </a:p>
          <a:p>
            <a:pPr marL="285750" indent="-285750">
              <a:lnSpc>
                <a:spcPct val="150000"/>
              </a:lnSpc>
              <a:buFont typeface="Arial" panose="020B0604020202020204" pitchFamily="34" charset="0"/>
              <a:buChar char="•"/>
            </a:pPr>
            <a:r>
              <a:rPr lang="en-US" sz="1050" dirty="0">
                <a:latin typeface="Aptos" panose="020B0004020202020204" pitchFamily="34" charset="0"/>
              </a:rPr>
              <a:t>Log call details to CRM for history and help keep track of how the call went, what was discussed and whether or not it was successfully resolved.</a:t>
            </a:r>
          </a:p>
          <a:p>
            <a:pPr marL="285750" indent="-285750">
              <a:lnSpc>
                <a:spcPct val="150000"/>
              </a:lnSpc>
              <a:buFont typeface="Arial" panose="020B0604020202020204" pitchFamily="34" charset="0"/>
              <a:buChar char="•"/>
            </a:pPr>
            <a:r>
              <a:rPr lang="en-US" sz="1050" dirty="0">
                <a:latin typeface="Aptos" panose="020B0004020202020204" pitchFamily="34" charset="0"/>
              </a:rPr>
              <a:t>Link voice recordings and review important calls with transcripts and sentiment analysis</a:t>
            </a:r>
          </a:p>
          <a:p>
            <a:pPr marL="285750" indent="-285750">
              <a:lnSpc>
                <a:spcPct val="150000"/>
              </a:lnSpc>
              <a:buFont typeface="Arial" panose="020B0604020202020204" pitchFamily="34" charset="0"/>
              <a:buChar char="•"/>
            </a:pPr>
            <a:r>
              <a:rPr lang="en-US" sz="1050" dirty="0">
                <a:latin typeface="Aptos" panose="020B0004020202020204" pitchFamily="34" charset="0"/>
              </a:rPr>
              <a:t>Update CRM fields from completion and account codes for record updates </a:t>
            </a:r>
          </a:p>
          <a:p>
            <a:pPr marL="285750" indent="-285750">
              <a:lnSpc>
                <a:spcPct val="150000"/>
              </a:lnSpc>
              <a:buFont typeface="Arial" panose="020B0604020202020204" pitchFamily="34" charset="0"/>
              <a:buChar char="•"/>
            </a:pPr>
            <a:r>
              <a:rPr lang="en-US" sz="1050" dirty="0">
                <a:latin typeface="Aptos" panose="020B0004020202020204" pitchFamily="34" charset="0"/>
              </a:rPr>
              <a:t>And more </a:t>
            </a:r>
          </a:p>
        </p:txBody>
      </p:sp>
      <p:pic>
        <p:nvPicPr>
          <p:cNvPr id="5" name="Picture 4">
            <a:extLst>
              <a:ext uri="{FF2B5EF4-FFF2-40B4-BE49-F238E27FC236}">
                <a16:creationId xmlns:a16="http://schemas.microsoft.com/office/drawing/2014/main" id="{D8CB917D-F271-63AC-2691-FE0E43F65AB5}"/>
              </a:ext>
            </a:extLst>
          </p:cNvPr>
          <p:cNvPicPr>
            <a:picLocks noChangeAspect="1"/>
          </p:cNvPicPr>
          <p:nvPr/>
        </p:nvPicPr>
        <p:blipFill>
          <a:blip r:embed="rId2"/>
          <a:srcRect t="1081" b="1491"/>
          <a:stretch/>
        </p:blipFill>
        <p:spPr>
          <a:xfrm>
            <a:off x="5890062" y="3480938"/>
            <a:ext cx="2379626" cy="2311401"/>
          </a:xfrm>
          <a:prstGeom prst="rect">
            <a:avLst/>
          </a:prstGeom>
        </p:spPr>
      </p:pic>
      <p:pic>
        <p:nvPicPr>
          <p:cNvPr id="7" name="Picture 6">
            <a:extLst>
              <a:ext uri="{FF2B5EF4-FFF2-40B4-BE49-F238E27FC236}">
                <a16:creationId xmlns:a16="http://schemas.microsoft.com/office/drawing/2014/main" id="{50BBC9EF-9960-1CF7-55C9-F3B6F1D44CF7}"/>
              </a:ext>
            </a:extLst>
          </p:cNvPr>
          <p:cNvPicPr>
            <a:picLocks noChangeAspect="1"/>
          </p:cNvPicPr>
          <p:nvPr/>
        </p:nvPicPr>
        <p:blipFill>
          <a:blip r:embed="rId3"/>
          <a:stretch>
            <a:fillRect/>
          </a:stretch>
        </p:blipFill>
        <p:spPr>
          <a:xfrm>
            <a:off x="8359510" y="3480938"/>
            <a:ext cx="3198506" cy="2305900"/>
          </a:xfrm>
          <a:prstGeom prst="rect">
            <a:avLst/>
          </a:prstGeom>
        </p:spPr>
      </p:pic>
    </p:spTree>
    <p:extLst>
      <p:ext uri="{BB962C8B-B14F-4D97-AF65-F5344CB8AC3E}">
        <p14:creationId xmlns:p14="http://schemas.microsoft.com/office/powerpoint/2010/main" val="1237342953"/>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3">
            <a:extLst>
              <a:ext uri="{FF2B5EF4-FFF2-40B4-BE49-F238E27FC236}">
                <a16:creationId xmlns:a16="http://schemas.microsoft.com/office/drawing/2014/main" id="{938F4789-A647-6949-F84F-6D2E0C332A2E}"/>
              </a:ext>
            </a:extLst>
          </p:cNvPr>
          <p:cNvSpPr txBox="1"/>
          <p:nvPr/>
        </p:nvSpPr>
        <p:spPr>
          <a:xfrm>
            <a:off x="215404" y="132656"/>
            <a:ext cx="6366588" cy="4616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48ED1"/>
                </a:solidFill>
                <a:effectLst/>
                <a:uLnTx/>
                <a:uFillTx/>
                <a:latin typeface="Aptos" panose="020B0004020202020204" pitchFamily="34" charset="0"/>
                <a:cs typeface="Segoe UI Semibold"/>
              </a:rPr>
              <a:t>Actionable Insights</a:t>
            </a:r>
            <a:endParaRPr kumimoji="0" lang="en-US" sz="2400" b="1" i="0" u="none" strike="noStrike" kern="1200" cap="none" spc="0" normalizeH="0" baseline="0" noProof="0" dirty="0">
              <a:ln>
                <a:noFill/>
              </a:ln>
              <a:solidFill>
                <a:srgbClr val="048ED1"/>
              </a:solidFill>
              <a:effectLst/>
              <a:uLnTx/>
              <a:uFillTx/>
              <a:latin typeface="Aptos" panose="020B0004020202020204" pitchFamily="34" charset="0"/>
              <a:cs typeface="Segoe UI Semibold"/>
            </a:endParaRPr>
          </a:p>
        </p:txBody>
      </p:sp>
      <p:sp>
        <p:nvSpPr>
          <p:cNvPr id="36" name="Rectangle 2">
            <a:extLst>
              <a:ext uri="{FF2B5EF4-FFF2-40B4-BE49-F238E27FC236}">
                <a16:creationId xmlns:a16="http://schemas.microsoft.com/office/drawing/2014/main" id="{63F7802F-C476-B939-EE0C-45B21D43CC30}"/>
              </a:ext>
            </a:extLst>
          </p:cNvPr>
          <p:cNvSpPr>
            <a:spLocks noChangeArrowheads="1"/>
          </p:cNvSpPr>
          <p:nvPr/>
        </p:nvSpPr>
        <p:spPr bwMode="auto">
          <a:xfrm>
            <a:off x="186612" y="1051537"/>
            <a:ext cx="6448650" cy="51923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L="0" marR="0" lvl="0" indent="0" algn="l" defTabSz="914400" rtl="0" eaLnBrk="0" fontAlgn="base" latinLnBrk="0" hangingPunct="0">
              <a:lnSpc>
                <a:spcPct val="150000"/>
              </a:lnSpc>
              <a:spcBef>
                <a:spcPct val="0"/>
              </a:spcBef>
              <a:spcAft>
                <a:spcPct val="0"/>
              </a:spcAft>
              <a:buClrTx/>
              <a:buSzTx/>
              <a:buFontTx/>
              <a:buNone/>
              <a:tabLst/>
              <a:defRPr/>
            </a:pPr>
            <a:r>
              <a:rPr kumimoji="0" lang="en-US" altLang="en-US" sz="1200" b="1" i="0" u="none" strike="noStrike" kern="1200" cap="none" spc="0" normalizeH="0" baseline="0" noProof="0" dirty="0">
                <a:ln>
                  <a:noFill/>
                </a:ln>
                <a:solidFill>
                  <a:srgbClr val="000C2C"/>
                </a:solidFill>
                <a:effectLst/>
                <a:uLnTx/>
                <a:uFillTx/>
                <a:latin typeface="Aptos" panose="020B0004020202020204" pitchFamily="34" charset="0"/>
                <a:ea typeface="DengXian" panose="02010600030101010101" pitchFamily="2" charset="-122"/>
                <a:cs typeface="Cordia New" panose="020B0304020202020204" pitchFamily="34" charset="-34"/>
              </a:rPr>
              <a:t>Identify your actionable Insights with </a:t>
            </a:r>
            <a:r>
              <a:rPr kumimoji="0" lang="en-US" altLang="en-US" sz="1200" b="1" i="0" u="none" strike="noStrike" kern="1200" cap="none" spc="0" normalizeH="0" baseline="0" noProof="0" dirty="0" err="1">
                <a:ln>
                  <a:noFill/>
                </a:ln>
                <a:solidFill>
                  <a:srgbClr val="000C2C"/>
                </a:solidFill>
                <a:effectLst/>
                <a:uLnTx/>
                <a:uFillTx/>
                <a:latin typeface="Aptos" panose="020B0004020202020204" pitchFamily="34" charset="0"/>
                <a:ea typeface="DengXian" panose="02010600030101010101" pitchFamily="2" charset="-122"/>
                <a:cs typeface="Cordia New" panose="020B0304020202020204" pitchFamily="34" charset="-34"/>
              </a:rPr>
              <a:t>CyCX</a:t>
            </a:r>
            <a:endParaRPr kumimoji="0" lang="en-US" altLang="en-US" sz="1200" b="1" i="0" u="none" strike="noStrike" kern="1200" cap="none" spc="0" normalizeH="0" baseline="0" noProof="0" dirty="0">
              <a:ln>
                <a:noFill/>
              </a:ln>
              <a:solidFill>
                <a:srgbClr val="000C2C"/>
              </a:solidFill>
              <a:effectLst/>
              <a:uLnTx/>
              <a:uFillTx/>
              <a:latin typeface="Aptos" panose="020B0004020202020204" pitchFamily="34" charset="0"/>
              <a:ea typeface="DengXian" panose="02010600030101010101" pitchFamily="2" charset="-122"/>
              <a:cs typeface="Cordia New" panose="020B0304020202020204" pitchFamily="34" charset="-34"/>
            </a:endParaRPr>
          </a:p>
          <a:p>
            <a:pPr marL="0" marR="0" lvl="0" indent="0" algn="l" defTabSz="914400" rtl="0" eaLnBrk="0" fontAlgn="base" latinLnBrk="0" hangingPunct="0">
              <a:lnSpc>
                <a:spcPct val="150000"/>
              </a:lnSpc>
              <a:spcBef>
                <a:spcPct val="0"/>
              </a:spcBef>
              <a:spcAft>
                <a:spcPct val="0"/>
              </a:spcAft>
              <a:buClrTx/>
              <a:buSzTx/>
              <a:buFontTx/>
              <a:buNone/>
              <a:tabLst/>
              <a:defRPr/>
            </a:pPr>
            <a:br>
              <a:rPr kumimoji="0" lang="en-US" altLang="en-US" sz="1100" b="0" i="0" u="none" strike="noStrike" kern="1200" cap="none" spc="0" normalizeH="0" baseline="0" noProof="0" dirty="0">
                <a:ln>
                  <a:noFill/>
                </a:ln>
                <a:solidFill>
                  <a:srgbClr val="000C2C"/>
                </a:solidFill>
                <a:effectLst/>
                <a:uLnTx/>
                <a:uFillTx/>
                <a:latin typeface="Aptos" panose="020B0004020202020204" pitchFamily="34" charset="0"/>
                <a:ea typeface="DengXian" panose="02010600030101010101" pitchFamily="2" charset="-122"/>
                <a:cs typeface="Cordia New" panose="020B0304020202020204" pitchFamily="34" charset="-34"/>
              </a:rPr>
            </a:br>
            <a:r>
              <a:rPr kumimoji="0" lang="en-US" altLang="en-US" sz="1100" b="0" i="0" u="none" strike="noStrike" kern="1200" cap="none" spc="0" normalizeH="0" baseline="0" noProof="0" dirty="0">
                <a:ln>
                  <a:noFill/>
                </a:ln>
                <a:solidFill>
                  <a:srgbClr val="000C2C"/>
                </a:solidFill>
                <a:effectLst/>
                <a:uLnTx/>
                <a:uFillTx/>
                <a:latin typeface="Aptos" panose="020B0004020202020204" pitchFamily="34" charset="0"/>
                <a:ea typeface="DengXian" panose="02010600030101010101" pitchFamily="2" charset="-122"/>
                <a:cs typeface="Cordia New" panose="020B0304020202020204" pitchFamily="34" charset="-34"/>
              </a:rPr>
              <a:t>High-performing businesses are at the forefront of extracting value from advanced analytics. The capability to discern trends throughout the enterprise and tailor each customer's journey is no longer a luxury but a necessity for maintaining the agility and personalization vital for success. </a:t>
            </a:r>
          </a:p>
          <a:p>
            <a:pPr marL="0" marR="0" lvl="0" indent="0" algn="l" defTabSz="914400" rtl="0" eaLnBrk="0" fontAlgn="base" latinLnBrk="0" hangingPunct="0">
              <a:lnSpc>
                <a:spcPct val="150000"/>
              </a:lnSpc>
              <a:spcBef>
                <a:spcPct val="0"/>
              </a:spcBef>
              <a:spcAft>
                <a:spcPct val="0"/>
              </a:spcAft>
              <a:buClrTx/>
              <a:buSzTx/>
              <a:buFontTx/>
              <a:buNone/>
              <a:tabLst/>
              <a:defRPr/>
            </a:pPr>
            <a:endParaRPr lang="en-US" altLang="en-US" sz="1100" dirty="0">
              <a:solidFill>
                <a:srgbClr val="000C2C"/>
              </a:solidFill>
              <a:latin typeface="Aptos" panose="020B0004020202020204" pitchFamily="34" charset="0"/>
              <a:ea typeface="DengXian" panose="02010600030101010101" pitchFamily="2" charset="-122"/>
              <a:cs typeface="Cordia New" panose="020B0304020202020204" pitchFamily="34" charset="-34"/>
            </a:endParaRPr>
          </a:p>
          <a:p>
            <a:pPr marL="0" marR="0" lvl="0" indent="0" algn="l" defTabSz="914400" rtl="0" eaLnBrk="0" fontAlgn="base" latinLnBrk="0" hangingPunct="0">
              <a:lnSpc>
                <a:spcPct val="150000"/>
              </a:lnSpc>
              <a:spcBef>
                <a:spcPct val="0"/>
              </a:spcBef>
              <a:spcAft>
                <a:spcPct val="0"/>
              </a:spcAft>
              <a:buClrTx/>
              <a:buSzTx/>
              <a:buFontTx/>
              <a:buNone/>
              <a:tabLst/>
              <a:defRPr/>
            </a:pPr>
            <a:r>
              <a:rPr kumimoji="0" lang="en-US" altLang="en-US" sz="1100" b="0" i="0" u="none" strike="noStrike" kern="1200" cap="none" spc="0" normalizeH="0" baseline="0" noProof="0" dirty="0" err="1">
                <a:ln>
                  <a:noFill/>
                </a:ln>
                <a:solidFill>
                  <a:srgbClr val="000C2C"/>
                </a:solidFill>
                <a:effectLst/>
                <a:uLnTx/>
                <a:uFillTx/>
                <a:latin typeface="Aptos" panose="020B0004020202020204" pitchFamily="34" charset="0"/>
                <a:ea typeface="DengXian" panose="02010600030101010101" pitchFamily="2" charset="-122"/>
                <a:cs typeface="Cordia New" panose="020B0304020202020204" pitchFamily="34" charset="-34"/>
              </a:rPr>
              <a:t>CyTrack</a:t>
            </a:r>
            <a:r>
              <a:rPr kumimoji="0" lang="en-US" altLang="en-US" sz="1100" b="0" i="0" u="none" strike="noStrike" kern="1200" cap="none" spc="0" normalizeH="0" baseline="0" noProof="0" dirty="0">
                <a:ln>
                  <a:noFill/>
                </a:ln>
                <a:solidFill>
                  <a:srgbClr val="000C2C"/>
                </a:solidFill>
                <a:effectLst/>
                <a:uLnTx/>
                <a:uFillTx/>
                <a:latin typeface="Aptos" panose="020B0004020202020204" pitchFamily="34" charset="0"/>
                <a:ea typeface="DengXian" panose="02010600030101010101" pitchFamily="2" charset="-122"/>
                <a:cs typeface="Cordia New" panose="020B0304020202020204" pitchFamily="34" charset="-34"/>
              </a:rPr>
              <a:t> facilitates businesses in capturing and analyzing interactions across various touchpoints, empowering swift, informed responses to customers and facilitating superior decision-making.</a:t>
            </a:r>
          </a:p>
          <a:p>
            <a:pPr marL="0" marR="0" lvl="0" indent="0" algn="l" defTabSz="914400" rtl="0" eaLnBrk="0" fontAlgn="base" latinLnBrk="0" hangingPunct="0">
              <a:lnSpc>
                <a:spcPct val="150000"/>
              </a:lnSpc>
              <a:spcBef>
                <a:spcPct val="0"/>
              </a:spcBef>
              <a:spcAft>
                <a:spcPct val="0"/>
              </a:spcAft>
              <a:buClrTx/>
              <a:buSzTx/>
              <a:buFontTx/>
              <a:buNone/>
              <a:tabLst/>
              <a:defRPr/>
            </a:pPr>
            <a:r>
              <a:rPr kumimoji="0" lang="en-US" altLang="en-US" sz="1100" b="0" i="0" u="none" strike="noStrike" kern="1200" cap="none" spc="0" normalizeH="0" baseline="0" noProof="0" dirty="0" err="1">
                <a:ln>
                  <a:noFill/>
                </a:ln>
                <a:solidFill>
                  <a:srgbClr val="000C2C"/>
                </a:solidFill>
                <a:effectLst/>
                <a:uLnTx/>
                <a:uFillTx/>
                <a:latin typeface="Aptos" panose="020B0004020202020204" pitchFamily="34" charset="0"/>
                <a:ea typeface="DengXian" panose="02010600030101010101" pitchFamily="2" charset="-122"/>
                <a:cs typeface="Cordia New" panose="020B0304020202020204" pitchFamily="34" charset="-34"/>
              </a:rPr>
              <a:t>CyTrack's</a:t>
            </a:r>
            <a:r>
              <a:rPr kumimoji="0" lang="en-US" altLang="en-US" sz="1100" b="0" i="0" u="none" strike="noStrike" kern="1200" cap="none" spc="0" normalizeH="0" baseline="0" noProof="0" dirty="0">
                <a:ln>
                  <a:noFill/>
                </a:ln>
                <a:solidFill>
                  <a:srgbClr val="000C2C"/>
                </a:solidFill>
                <a:effectLst/>
                <a:uLnTx/>
                <a:uFillTx/>
                <a:latin typeface="Aptos" panose="020B0004020202020204" pitchFamily="34" charset="0"/>
                <a:ea typeface="DengXian" panose="02010600030101010101" pitchFamily="2" charset="-122"/>
                <a:cs typeface="Cordia New" panose="020B0304020202020204" pitchFamily="34" charset="-34"/>
              </a:rPr>
              <a:t> platform furnishes data-driven insights derived from all customer interaction channels. Managers gain immediate access to crucial information, enabling them to optimize resource allocation, provide timely, data-backed coaching, and intelligently automate call routing.</a:t>
            </a:r>
          </a:p>
          <a:p>
            <a:pPr marL="0" marR="0" lvl="0" indent="0" algn="l" defTabSz="914400" rtl="0" eaLnBrk="0" fontAlgn="base" latinLnBrk="0" hangingPunct="0">
              <a:lnSpc>
                <a:spcPct val="150000"/>
              </a:lnSpc>
              <a:spcBef>
                <a:spcPct val="0"/>
              </a:spcBef>
              <a:spcAft>
                <a:spcPct val="0"/>
              </a:spcAft>
              <a:buClrTx/>
              <a:buSzTx/>
              <a:buFontTx/>
              <a:buNone/>
              <a:tabLst/>
              <a:defRPr/>
            </a:pPr>
            <a:endParaRPr lang="en-US" altLang="en-US" sz="1100" dirty="0">
              <a:solidFill>
                <a:srgbClr val="000C2C"/>
              </a:solidFill>
              <a:latin typeface="Aptos" panose="020B0004020202020204" pitchFamily="34" charset="0"/>
              <a:ea typeface="DengXian" panose="02010600030101010101" pitchFamily="2" charset="-122"/>
              <a:cs typeface="Cordia New" panose="020B0304020202020204" pitchFamily="34" charset="-34"/>
            </a:endParaRPr>
          </a:p>
          <a:p>
            <a:pPr defTabSz="914400" eaLnBrk="0" fontAlgn="base" hangingPunct="0">
              <a:lnSpc>
                <a:spcPct val="150000"/>
              </a:lnSpc>
              <a:spcBef>
                <a:spcPct val="0"/>
              </a:spcBef>
              <a:spcAft>
                <a:spcPct val="0"/>
              </a:spcAft>
              <a:defRPr/>
            </a:pPr>
            <a:r>
              <a:rPr lang="en-US" altLang="en-US" sz="1200" b="1" dirty="0" err="1">
                <a:solidFill>
                  <a:srgbClr val="000C2C"/>
                </a:solidFill>
                <a:latin typeface="Aptos" panose="020B0004020202020204" pitchFamily="34" charset="0"/>
                <a:ea typeface="DengXian" panose="02010600030101010101" pitchFamily="2" charset="-122"/>
                <a:cs typeface="Cordia New" panose="020B0304020202020204" pitchFamily="34" charset="-34"/>
              </a:rPr>
              <a:t>CyCX</a:t>
            </a:r>
            <a:r>
              <a:rPr lang="en-US" altLang="en-US" sz="1200" b="1" dirty="0">
                <a:solidFill>
                  <a:srgbClr val="000C2C"/>
                </a:solidFill>
                <a:latin typeface="Aptos" panose="020B0004020202020204" pitchFamily="34" charset="0"/>
                <a:ea typeface="DengXian" panose="02010600030101010101" pitchFamily="2" charset="-122"/>
                <a:cs typeface="Cordia New" panose="020B0304020202020204" pitchFamily="34" charset="-34"/>
              </a:rPr>
              <a:t> </a:t>
            </a:r>
            <a:r>
              <a:rPr lang="en-US" altLang="en-US" sz="1200" b="1" dirty="0" err="1">
                <a:solidFill>
                  <a:srgbClr val="000C2C"/>
                </a:solidFill>
                <a:latin typeface="Aptos" panose="020B0004020202020204" pitchFamily="34" charset="0"/>
                <a:ea typeface="DengXian" panose="02010600030101010101" pitchFamily="2" charset="-122"/>
                <a:cs typeface="Cordia New" panose="020B0304020202020204" pitchFamily="34" charset="-34"/>
              </a:rPr>
              <a:t>CyReport</a:t>
            </a:r>
            <a:r>
              <a:rPr lang="en-US" altLang="en-US" sz="1200" b="1" dirty="0">
                <a:solidFill>
                  <a:srgbClr val="000C2C"/>
                </a:solidFill>
                <a:latin typeface="Aptos" panose="020B0004020202020204" pitchFamily="34" charset="0"/>
                <a:ea typeface="DengXian" panose="02010600030101010101" pitchFamily="2" charset="-122"/>
                <a:cs typeface="Cordia New" panose="020B0304020202020204" pitchFamily="34" charset="-34"/>
              </a:rPr>
              <a:t> Modern Web Analytics</a:t>
            </a:r>
          </a:p>
          <a:p>
            <a:pPr marL="0" marR="0" lvl="0" indent="0" algn="l" defTabSz="914400" rtl="0" eaLnBrk="0" fontAlgn="base" latinLnBrk="0" hangingPunct="0">
              <a:lnSpc>
                <a:spcPct val="150000"/>
              </a:lnSpc>
              <a:spcBef>
                <a:spcPct val="0"/>
              </a:spcBef>
              <a:spcAft>
                <a:spcPct val="0"/>
              </a:spcAft>
              <a:buClrTx/>
              <a:buSzTx/>
              <a:buFontTx/>
              <a:buNone/>
              <a:tabLst/>
              <a:defRPr/>
            </a:pPr>
            <a:endParaRPr lang="en-US" altLang="en-US" sz="1100" b="1" dirty="0">
              <a:solidFill>
                <a:srgbClr val="000C2C"/>
              </a:solidFill>
              <a:latin typeface="Aptos" panose="020B0004020202020204" pitchFamily="34" charset="0"/>
              <a:ea typeface="DengXian" panose="02010600030101010101" pitchFamily="2" charset="-122"/>
              <a:cs typeface="Cordia New" panose="020B0304020202020204" pitchFamily="34" charset="-34"/>
            </a:endParaRPr>
          </a:p>
          <a:p>
            <a:pPr marL="0" marR="0" lvl="0" indent="0" algn="l" defTabSz="914400" rtl="0" eaLnBrk="0" fontAlgn="base" latinLnBrk="0" hangingPunct="0">
              <a:lnSpc>
                <a:spcPct val="150000"/>
              </a:lnSpc>
              <a:spcBef>
                <a:spcPct val="0"/>
              </a:spcBef>
              <a:spcAft>
                <a:spcPct val="0"/>
              </a:spcAft>
              <a:buClrTx/>
              <a:buSzTx/>
              <a:buFontTx/>
              <a:buNone/>
              <a:tabLst/>
              <a:defRPr/>
            </a:pPr>
            <a:r>
              <a:rPr kumimoji="0" lang="en-US" altLang="en-US" sz="1100" i="0" u="none" strike="noStrike" kern="1200" cap="none" spc="0" normalizeH="0" baseline="0" noProof="0" dirty="0" err="1">
                <a:ln>
                  <a:noFill/>
                </a:ln>
                <a:solidFill>
                  <a:srgbClr val="000C2C"/>
                </a:solidFill>
                <a:effectLst/>
                <a:uLnTx/>
                <a:uFillTx/>
                <a:latin typeface="Aptos" panose="020B0004020202020204" pitchFamily="34" charset="0"/>
                <a:ea typeface="DengXian" panose="02010600030101010101" pitchFamily="2" charset="-122"/>
                <a:cs typeface="Cordia New" panose="020B0304020202020204" pitchFamily="34" charset="-34"/>
              </a:rPr>
              <a:t>Cytrack</a:t>
            </a:r>
            <a:r>
              <a:rPr kumimoji="0" lang="en-US" altLang="en-US" sz="1100" i="0" u="none" strike="noStrike" kern="1200" cap="none" spc="0" normalizeH="0" baseline="0" noProof="0" dirty="0">
                <a:ln>
                  <a:noFill/>
                </a:ln>
                <a:solidFill>
                  <a:srgbClr val="000C2C"/>
                </a:solidFill>
                <a:effectLst/>
                <a:uLnTx/>
                <a:uFillTx/>
                <a:latin typeface="Aptos" panose="020B0004020202020204" pitchFamily="34" charset="0"/>
                <a:ea typeface="DengXian" panose="02010600030101010101" pitchFamily="2" charset="-122"/>
                <a:cs typeface="Cordia New" panose="020B0304020202020204" pitchFamily="34" charset="-34"/>
              </a:rPr>
              <a:t> </a:t>
            </a:r>
            <a:r>
              <a:rPr kumimoji="0" lang="en-US" altLang="en-US" sz="1100" i="0" u="none" strike="noStrike" kern="1200" cap="none" spc="0" normalizeH="0" baseline="0" noProof="0" dirty="0" err="1">
                <a:ln>
                  <a:noFill/>
                </a:ln>
                <a:solidFill>
                  <a:srgbClr val="000C2C"/>
                </a:solidFill>
                <a:effectLst/>
                <a:uLnTx/>
                <a:uFillTx/>
                <a:latin typeface="Aptos" panose="020B0004020202020204" pitchFamily="34" charset="0"/>
                <a:ea typeface="DengXian" panose="02010600030101010101" pitchFamily="2" charset="-122"/>
                <a:cs typeface="Cordia New" panose="020B0304020202020204" pitchFamily="34" charset="-34"/>
              </a:rPr>
              <a:t>CyReport</a:t>
            </a:r>
            <a:r>
              <a:rPr kumimoji="0" lang="en-US" altLang="en-US" sz="1100" i="0" u="none" strike="noStrike" kern="1200" cap="none" spc="0" normalizeH="0" baseline="0" noProof="0" dirty="0">
                <a:ln>
                  <a:noFill/>
                </a:ln>
                <a:solidFill>
                  <a:srgbClr val="000C2C"/>
                </a:solidFill>
                <a:effectLst/>
                <a:uLnTx/>
                <a:uFillTx/>
                <a:latin typeface="Aptos" panose="020B0004020202020204" pitchFamily="34" charset="0"/>
                <a:ea typeface="DengXian" panose="02010600030101010101" pitchFamily="2" charset="-122"/>
                <a:cs typeface="Cordia New" panose="020B0304020202020204" pitchFamily="34" charset="-34"/>
              </a:rPr>
              <a:t> is designed for the cloud with a modern web user interface to deliver a wide range of performance and analytical reports.  Use the Report Designer to create your own reports or select from the professional range of included reports.  Set reports to be emailed automatically on your schedules and delivered directly to your email, or run ad-hoc reports and create your own filters for deep analysis of your business and team performance.</a:t>
            </a:r>
          </a:p>
          <a:p>
            <a:pPr marL="0" marR="0" lvl="0" indent="0" algn="l" defTabSz="914400" rtl="0" eaLnBrk="0" fontAlgn="base" latinLnBrk="0" hangingPunct="0">
              <a:lnSpc>
                <a:spcPct val="150000"/>
              </a:lnSpc>
              <a:spcBef>
                <a:spcPct val="0"/>
              </a:spcBef>
              <a:spcAft>
                <a:spcPct val="0"/>
              </a:spcAft>
              <a:buClrTx/>
              <a:buSzTx/>
              <a:buFontTx/>
              <a:buNone/>
              <a:tabLst/>
              <a:defRPr/>
            </a:pPr>
            <a:endParaRPr lang="en-US" altLang="en-US" sz="1100" dirty="0">
              <a:solidFill>
                <a:srgbClr val="000C2C"/>
              </a:solidFill>
              <a:latin typeface="Aptos" panose="020B0004020202020204" pitchFamily="34" charset="0"/>
              <a:ea typeface="DengXian" panose="02010600030101010101" pitchFamily="2" charset="-122"/>
              <a:cs typeface="Cordia New" panose="020B0304020202020204" pitchFamily="34" charset="-34"/>
            </a:endParaRPr>
          </a:p>
        </p:txBody>
      </p:sp>
      <p:pic>
        <p:nvPicPr>
          <p:cNvPr id="41" name="Gambar 40" descr="Sebuah gambar berisi dalam ruangan, Gedung kantor, dinding, orang&#10;&#10;Deskripsi dibuat secara otomatis">
            <a:extLst>
              <a:ext uri="{FF2B5EF4-FFF2-40B4-BE49-F238E27FC236}">
                <a16:creationId xmlns:a16="http://schemas.microsoft.com/office/drawing/2014/main" id="{05D8FD63-BB91-A01F-1DAB-2253CC77AFFE}"/>
              </a:ext>
            </a:extLst>
          </p:cNvPr>
          <p:cNvPicPr>
            <a:picLocks noChangeAspect="1"/>
          </p:cNvPicPr>
          <p:nvPr/>
        </p:nvPicPr>
        <p:blipFill>
          <a:blip r:embed="rId3">
            <a:extLst>
              <a:ext uri="{28A0092B-C50C-407E-A947-70E740481C1C}">
                <a14:useLocalDpi xmlns:a14="http://schemas.microsoft.com/office/drawing/2010/main" val="0"/>
              </a:ext>
            </a:extLst>
          </a:blip>
          <a:srcRect l="7869" r="39285" b="5850"/>
          <a:stretch/>
        </p:blipFill>
        <p:spPr>
          <a:xfrm flipH="1">
            <a:off x="7025949" y="0"/>
            <a:ext cx="5430417" cy="6456784"/>
          </a:xfrm>
          <a:prstGeom prst="rect">
            <a:avLst/>
          </a:prstGeom>
        </p:spPr>
      </p:pic>
    </p:spTree>
    <p:extLst>
      <p:ext uri="{BB962C8B-B14F-4D97-AF65-F5344CB8AC3E}">
        <p14:creationId xmlns:p14="http://schemas.microsoft.com/office/powerpoint/2010/main" val="25001450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3">
            <a:extLst>
              <a:ext uri="{FF2B5EF4-FFF2-40B4-BE49-F238E27FC236}">
                <a16:creationId xmlns:a16="http://schemas.microsoft.com/office/drawing/2014/main" id="{938F4789-A647-6949-F84F-6D2E0C332A2E}"/>
              </a:ext>
            </a:extLst>
          </p:cNvPr>
          <p:cNvSpPr txBox="1"/>
          <p:nvPr/>
        </p:nvSpPr>
        <p:spPr>
          <a:xfrm>
            <a:off x="215404" y="132656"/>
            <a:ext cx="6366588" cy="4616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48ED1"/>
                </a:solidFill>
                <a:effectLst/>
                <a:uLnTx/>
                <a:uFillTx/>
                <a:latin typeface="Aptos" panose="020B0004020202020204" pitchFamily="34" charset="0"/>
                <a:cs typeface="Segoe UI Semibold"/>
              </a:rPr>
              <a:t>Actionable Insights</a:t>
            </a:r>
            <a:endParaRPr kumimoji="0" lang="en-US" sz="2400" b="1" i="0" u="none" strike="noStrike" kern="1200" cap="none" spc="0" normalizeH="0" baseline="0" noProof="0" dirty="0">
              <a:ln>
                <a:noFill/>
              </a:ln>
              <a:solidFill>
                <a:srgbClr val="048ED1"/>
              </a:solidFill>
              <a:effectLst/>
              <a:uLnTx/>
              <a:uFillTx/>
              <a:latin typeface="Aptos" panose="020B0004020202020204" pitchFamily="34" charset="0"/>
              <a:cs typeface="Segoe UI Semibold"/>
            </a:endParaRPr>
          </a:p>
        </p:txBody>
      </p:sp>
      <p:pic>
        <p:nvPicPr>
          <p:cNvPr id="4" name="Picture 2">
            <a:extLst>
              <a:ext uri="{FF2B5EF4-FFF2-40B4-BE49-F238E27FC236}">
                <a16:creationId xmlns:a16="http://schemas.microsoft.com/office/drawing/2014/main" id="{EF579700-8643-C2FF-C4E4-1915FA9923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8109" y="3971123"/>
            <a:ext cx="5000768" cy="223298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2">
            <a:extLst>
              <a:ext uri="{FF2B5EF4-FFF2-40B4-BE49-F238E27FC236}">
                <a16:creationId xmlns:a16="http://schemas.microsoft.com/office/drawing/2014/main" id="{EBDD02FF-BEEF-E30D-0A8E-554C1B269347}"/>
              </a:ext>
            </a:extLst>
          </p:cNvPr>
          <p:cNvSpPr>
            <a:spLocks noChangeArrowheads="1"/>
          </p:cNvSpPr>
          <p:nvPr/>
        </p:nvSpPr>
        <p:spPr bwMode="auto">
          <a:xfrm>
            <a:off x="177282" y="923152"/>
            <a:ext cx="5464661" cy="23762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defTabSz="914400" eaLnBrk="0" fontAlgn="base" hangingPunct="0">
              <a:lnSpc>
                <a:spcPct val="150000"/>
              </a:lnSpc>
              <a:spcBef>
                <a:spcPct val="0"/>
              </a:spcBef>
              <a:spcAft>
                <a:spcPct val="0"/>
              </a:spcAft>
              <a:defRPr/>
            </a:pPr>
            <a:r>
              <a:rPr lang="en-US" altLang="en-US" sz="1200" b="1" dirty="0">
                <a:solidFill>
                  <a:srgbClr val="000C2C"/>
                </a:solidFill>
                <a:latin typeface="Aptos" panose="020B0004020202020204" pitchFamily="34" charset="0"/>
                <a:ea typeface="DengXian" panose="02010600030101010101" pitchFamily="2" charset="-122"/>
                <a:cs typeface="Cordia New" panose="020B0304020202020204" pitchFamily="34" charset="-34"/>
              </a:rPr>
              <a:t>Powerful Dashboards</a:t>
            </a:r>
          </a:p>
          <a:p>
            <a:pPr marL="0" marR="0" lvl="0" indent="0" algn="l" defTabSz="914400" rtl="0" eaLnBrk="0" fontAlgn="base" latinLnBrk="0" hangingPunct="0">
              <a:lnSpc>
                <a:spcPct val="150000"/>
              </a:lnSpc>
              <a:spcBef>
                <a:spcPct val="0"/>
              </a:spcBef>
              <a:spcAft>
                <a:spcPct val="0"/>
              </a:spcAft>
              <a:buClrTx/>
              <a:buSzTx/>
              <a:buFontTx/>
              <a:buNone/>
              <a:tabLst/>
              <a:defRPr/>
            </a:pPr>
            <a:endParaRPr lang="en-US" altLang="en-US" sz="1100" b="1" dirty="0">
              <a:solidFill>
                <a:srgbClr val="000C2C"/>
              </a:solidFill>
              <a:latin typeface="Aptos" panose="020B0004020202020204" pitchFamily="34" charset="0"/>
              <a:ea typeface="DengXian" panose="02010600030101010101" pitchFamily="2" charset="-122"/>
              <a:cs typeface="Cordia New" panose="020B0304020202020204" pitchFamily="34" charset="-34"/>
            </a:endParaRPr>
          </a:p>
          <a:p>
            <a:pPr marL="0" marR="0" lvl="0" indent="0" algn="l" defTabSz="914400" rtl="0" eaLnBrk="0" fontAlgn="base" latinLnBrk="0" hangingPunct="0">
              <a:lnSpc>
                <a:spcPct val="150000"/>
              </a:lnSpc>
              <a:spcBef>
                <a:spcPct val="0"/>
              </a:spcBef>
              <a:spcAft>
                <a:spcPct val="0"/>
              </a:spcAft>
              <a:buClrTx/>
              <a:buSzTx/>
              <a:buFontTx/>
              <a:buNone/>
              <a:tabLst/>
              <a:defRPr/>
            </a:pPr>
            <a:r>
              <a:rPr kumimoji="0" lang="en-US" altLang="en-US" sz="1100" i="0" u="none" strike="noStrike" kern="1200" cap="none" spc="0" normalizeH="0" baseline="0" noProof="0" dirty="0">
                <a:ln>
                  <a:noFill/>
                </a:ln>
                <a:solidFill>
                  <a:srgbClr val="000C2C"/>
                </a:solidFill>
                <a:effectLst/>
                <a:uLnTx/>
                <a:uFillTx/>
                <a:latin typeface="Aptos" panose="020B0004020202020204" pitchFamily="34" charset="0"/>
                <a:ea typeface="DengXian" panose="02010600030101010101" pitchFamily="2" charset="-122"/>
                <a:cs typeface="Cordia New" panose="020B0304020202020204" pitchFamily="34" charset="-34"/>
              </a:rPr>
              <a:t>CyCX Dashboards play a pivotal role in your call center by providing real-time monitoring of performance metrics such as call volume, wait times, and agent availability. They enable supervisors to evaluate agent performance, optimize resource allocation, track progress towards goals, and gain insights into customer behavior. By offering a centralized view of critical data, dashboards empower call center managers to make informed decisions, enhance operational efficiency, and deliver superior customer service.</a:t>
            </a:r>
            <a:endParaRPr kumimoji="0" lang="en-US" altLang="en-US" sz="1100" b="0" i="0" u="none" strike="noStrike" kern="1200" cap="none" spc="0" normalizeH="0" baseline="0" noProof="0" dirty="0">
              <a:ln>
                <a:noFill/>
              </a:ln>
              <a:solidFill>
                <a:srgbClr val="000C2C"/>
              </a:solidFill>
              <a:effectLst/>
              <a:uLnTx/>
              <a:uFillTx/>
              <a:latin typeface="Aptos" panose="020B0004020202020204" pitchFamily="34" charset="0"/>
              <a:ea typeface="DengXian" panose="02010600030101010101" pitchFamily="2" charset="-122"/>
              <a:cs typeface="Cordia New" panose="020B0304020202020204" pitchFamily="34" charset="-34"/>
            </a:endParaRPr>
          </a:p>
        </p:txBody>
      </p:sp>
      <p:pic>
        <p:nvPicPr>
          <p:cNvPr id="6" name="Picture 7">
            <a:extLst>
              <a:ext uri="{FF2B5EF4-FFF2-40B4-BE49-F238E27FC236}">
                <a16:creationId xmlns:a16="http://schemas.microsoft.com/office/drawing/2014/main" id="{30F68094-928D-FBC9-7171-86B73F67FA94}"/>
              </a:ext>
            </a:extLst>
          </p:cNvPr>
          <p:cNvPicPr>
            <a:picLocks noChangeAspect="1"/>
          </p:cNvPicPr>
          <p:nvPr/>
        </p:nvPicPr>
        <p:blipFill>
          <a:blip r:embed="rId4"/>
          <a:stretch>
            <a:fillRect/>
          </a:stretch>
        </p:blipFill>
        <p:spPr>
          <a:xfrm>
            <a:off x="6264109" y="1076092"/>
            <a:ext cx="5464661" cy="2352908"/>
          </a:xfrm>
          <a:prstGeom prst="rect">
            <a:avLst/>
          </a:prstGeom>
        </p:spPr>
      </p:pic>
      <p:sp>
        <p:nvSpPr>
          <p:cNvPr id="8" name="Kotak Teks 7">
            <a:extLst>
              <a:ext uri="{FF2B5EF4-FFF2-40B4-BE49-F238E27FC236}">
                <a16:creationId xmlns:a16="http://schemas.microsoft.com/office/drawing/2014/main" id="{1CFD8A6A-4822-D133-2B11-0933385CAB0F}"/>
              </a:ext>
            </a:extLst>
          </p:cNvPr>
          <p:cNvSpPr txBox="1"/>
          <p:nvPr/>
        </p:nvSpPr>
        <p:spPr>
          <a:xfrm>
            <a:off x="215404" y="3767923"/>
            <a:ext cx="5000768" cy="2376228"/>
          </a:xfrm>
          <a:prstGeom prst="rect">
            <a:avLst/>
          </a:prstGeom>
          <a:noFill/>
        </p:spPr>
        <p:txBody>
          <a:bodyPr wrap="square">
            <a:spAutoFit/>
          </a:bodyPr>
          <a:lstStyle/>
          <a:p>
            <a:pPr marL="0" marR="0" lvl="0" indent="0" algn="l" defTabSz="914400" rtl="0" eaLnBrk="0" fontAlgn="base" latinLnBrk="0" hangingPunct="0">
              <a:lnSpc>
                <a:spcPct val="150000"/>
              </a:lnSpc>
              <a:spcBef>
                <a:spcPct val="0"/>
              </a:spcBef>
              <a:spcAft>
                <a:spcPct val="0"/>
              </a:spcAft>
              <a:buClrTx/>
              <a:buSzTx/>
              <a:buFontTx/>
              <a:buNone/>
              <a:tabLst/>
              <a:defRPr/>
            </a:pPr>
            <a:endParaRPr lang="en-US" altLang="en-US" sz="1100" b="1" dirty="0">
              <a:solidFill>
                <a:srgbClr val="000C2C"/>
              </a:solidFill>
              <a:latin typeface="Aptos" panose="020B0004020202020204" pitchFamily="34" charset="0"/>
              <a:ea typeface="DengXian" panose="02010600030101010101" pitchFamily="2" charset="-122"/>
              <a:cs typeface="Cordia New" panose="020B0304020202020204" pitchFamily="34" charset="-34"/>
            </a:endParaRPr>
          </a:p>
          <a:p>
            <a:pPr marR="0" lvl="0" indent="0" defTabSz="914400" eaLnBrk="0" fontAlgn="base" hangingPunct="0">
              <a:lnSpc>
                <a:spcPct val="150000"/>
              </a:lnSpc>
              <a:spcBef>
                <a:spcPct val="0"/>
              </a:spcBef>
              <a:spcAft>
                <a:spcPct val="0"/>
              </a:spcAft>
              <a:buClrTx/>
              <a:buSzTx/>
              <a:buFontTx/>
              <a:buNone/>
              <a:tabLst/>
              <a:defRPr/>
            </a:pPr>
            <a:r>
              <a:rPr lang="en-US" altLang="en-US" sz="1200" b="1" dirty="0" err="1">
                <a:solidFill>
                  <a:srgbClr val="000C2C"/>
                </a:solidFill>
                <a:latin typeface="Aptos" panose="020B0004020202020204" pitchFamily="34" charset="0"/>
                <a:ea typeface="DengXian" panose="02010600030101010101" pitchFamily="2" charset="-122"/>
                <a:cs typeface="Cordia New" panose="020B0304020202020204" pitchFamily="34" charset="-34"/>
              </a:rPr>
              <a:t>CyCX</a:t>
            </a:r>
            <a:r>
              <a:rPr lang="en-US" altLang="en-US" sz="1200" b="1" dirty="0">
                <a:solidFill>
                  <a:srgbClr val="000C2C"/>
                </a:solidFill>
                <a:latin typeface="Aptos" panose="020B0004020202020204" pitchFamily="34" charset="0"/>
                <a:ea typeface="DengXian" panose="02010600030101010101" pitchFamily="2" charset="-122"/>
                <a:cs typeface="Cordia New" panose="020B0304020202020204" pitchFamily="34" charset="-34"/>
              </a:rPr>
              <a:t> Customer Call Journey</a:t>
            </a:r>
          </a:p>
          <a:p>
            <a:pPr marL="0" marR="0" lvl="0" indent="0" algn="l" defTabSz="914400" rtl="0" eaLnBrk="0" fontAlgn="base" latinLnBrk="0" hangingPunct="0">
              <a:lnSpc>
                <a:spcPct val="150000"/>
              </a:lnSpc>
              <a:spcBef>
                <a:spcPct val="0"/>
              </a:spcBef>
              <a:spcAft>
                <a:spcPct val="0"/>
              </a:spcAft>
              <a:buClrTx/>
              <a:buSzTx/>
              <a:buFontTx/>
              <a:buNone/>
              <a:tabLst/>
              <a:defRPr/>
            </a:pPr>
            <a:endParaRPr lang="en-US" altLang="en-US" sz="1100" b="1" noProof="0" dirty="0">
              <a:solidFill>
                <a:srgbClr val="000C2C"/>
              </a:solidFill>
              <a:latin typeface="Aptos" panose="020B0004020202020204" pitchFamily="34" charset="0"/>
              <a:ea typeface="DengXian" panose="02010600030101010101" pitchFamily="2" charset="-122"/>
              <a:cs typeface="Cordia New" panose="020B0304020202020204" pitchFamily="34" charset="-34"/>
            </a:endParaRPr>
          </a:p>
          <a:p>
            <a:pPr marL="0" marR="0" lvl="0" indent="0" algn="l" defTabSz="914400" rtl="0" eaLnBrk="0" fontAlgn="base" latinLnBrk="0" hangingPunct="0">
              <a:lnSpc>
                <a:spcPct val="150000"/>
              </a:lnSpc>
              <a:spcBef>
                <a:spcPct val="0"/>
              </a:spcBef>
              <a:spcAft>
                <a:spcPct val="0"/>
              </a:spcAft>
              <a:buClrTx/>
              <a:buSzTx/>
              <a:buFontTx/>
              <a:buNone/>
              <a:tabLst/>
              <a:defRPr/>
            </a:pPr>
            <a:r>
              <a:rPr kumimoji="0" lang="en-US" altLang="en-US" sz="1100" i="0" u="none" strike="noStrike" kern="1200" cap="none" spc="0" normalizeH="0" baseline="0" noProof="0" dirty="0">
                <a:ln>
                  <a:noFill/>
                </a:ln>
                <a:solidFill>
                  <a:srgbClr val="000C2C"/>
                </a:solidFill>
                <a:effectLst/>
                <a:uLnTx/>
                <a:uFillTx/>
                <a:latin typeface="Aptos" panose="020B0004020202020204" pitchFamily="34" charset="0"/>
                <a:ea typeface="DengXian" panose="02010600030101010101" pitchFamily="2" charset="-122"/>
                <a:cs typeface="Cordia New" panose="020B0304020202020204" pitchFamily="34" charset="-34"/>
              </a:rPr>
              <a:t>Utilize </a:t>
            </a:r>
            <a:r>
              <a:rPr kumimoji="0" lang="en-US" altLang="en-US" sz="1100" i="0" u="none" strike="noStrike" kern="1200" cap="none" spc="0" normalizeH="0" baseline="0" noProof="0" dirty="0" err="1">
                <a:ln>
                  <a:noFill/>
                </a:ln>
                <a:solidFill>
                  <a:srgbClr val="000C2C"/>
                </a:solidFill>
                <a:effectLst/>
                <a:uLnTx/>
                <a:uFillTx/>
                <a:latin typeface="Aptos" panose="020B0004020202020204" pitchFamily="34" charset="0"/>
                <a:ea typeface="DengXian" panose="02010600030101010101" pitchFamily="2" charset="-122"/>
                <a:cs typeface="Cordia New" panose="020B0304020202020204" pitchFamily="34" charset="-34"/>
              </a:rPr>
              <a:t>CyCX</a:t>
            </a:r>
            <a:r>
              <a:rPr kumimoji="0" lang="en-US" altLang="en-US" sz="1100" i="0" u="none" strike="noStrike" kern="1200" cap="none" spc="0" normalizeH="0" baseline="0" noProof="0" dirty="0">
                <a:ln>
                  <a:noFill/>
                </a:ln>
                <a:solidFill>
                  <a:srgbClr val="000C2C"/>
                </a:solidFill>
                <a:effectLst/>
                <a:uLnTx/>
                <a:uFillTx/>
                <a:latin typeface="Aptos" panose="020B0004020202020204" pitchFamily="34" charset="0"/>
                <a:ea typeface="DengXian" panose="02010600030101010101" pitchFamily="2" charset="-122"/>
                <a:cs typeface="Cordia New" panose="020B0304020202020204" pitchFamily="34" charset="-34"/>
              </a:rPr>
              <a:t> to track and analyze your caller's journey from their initial contact with your call center to the conclusion of the call. </a:t>
            </a:r>
            <a:r>
              <a:rPr kumimoji="0" lang="en-US" altLang="en-US" sz="1100" i="0" u="none" strike="noStrike" kern="1200" cap="none" spc="0" normalizeH="0" baseline="0" noProof="0" dirty="0" err="1">
                <a:ln>
                  <a:noFill/>
                </a:ln>
                <a:solidFill>
                  <a:srgbClr val="000C2C"/>
                </a:solidFill>
                <a:effectLst/>
                <a:uLnTx/>
                <a:uFillTx/>
                <a:latin typeface="Aptos" panose="020B0004020202020204" pitchFamily="34" charset="0"/>
                <a:ea typeface="DengXian" panose="02010600030101010101" pitchFamily="2" charset="-122"/>
                <a:cs typeface="Cordia New" panose="020B0304020202020204" pitchFamily="34" charset="-34"/>
              </a:rPr>
              <a:t>CyTrack</a:t>
            </a:r>
            <a:r>
              <a:rPr kumimoji="0" lang="en-US" altLang="en-US" sz="1100" i="0" u="none" strike="noStrike" kern="1200" cap="none" spc="0" normalizeH="0" baseline="0" noProof="0" dirty="0">
                <a:ln>
                  <a:noFill/>
                </a:ln>
                <a:solidFill>
                  <a:srgbClr val="000C2C"/>
                </a:solidFill>
                <a:effectLst/>
                <a:uLnTx/>
                <a:uFillTx/>
                <a:latin typeface="Aptos" panose="020B0004020202020204" pitchFamily="34" charset="0"/>
                <a:ea typeface="DengXian" panose="02010600030101010101" pitchFamily="2" charset="-122"/>
                <a:cs typeface="Cordia New" panose="020B0304020202020204" pitchFamily="34" charset="-34"/>
              </a:rPr>
              <a:t> unveils every stage of the experience, including interaction with the interactive voice response (IVR), queuing, agent interaction, calls on hold, recording and post-call survey. Leverage this capability to gain an 'outside-in' perspective of your contact center operations, facilitating ongoing process enhancement and agent training.</a:t>
            </a:r>
          </a:p>
        </p:txBody>
      </p:sp>
    </p:spTree>
    <p:extLst>
      <p:ext uri="{BB962C8B-B14F-4D97-AF65-F5344CB8AC3E}">
        <p14:creationId xmlns:p14="http://schemas.microsoft.com/office/powerpoint/2010/main" val="5290493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Persegi Panjang 15">
            <a:extLst>
              <a:ext uri="{FF2B5EF4-FFF2-40B4-BE49-F238E27FC236}">
                <a16:creationId xmlns:a16="http://schemas.microsoft.com/office/drawing/2014/main" id="{EE1C00C6-E288-2FFA-FB4D-CE8141296E00}"/>
              </a:ext>
            </a:extLst>
          </p:cNvPr>
          <p:cNvSpPr>
            <a:spLocks/>
          </p:cNvSpPr>
          <p:nvPr/>
        </p:nvSpPr>
        <p:spPr>
          <a:xfrm>
            <a:off x="6331285" y="4969"/>
            <a:ext cx="3574716" cy="6535532"/>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4" name="TextBox 3">
            <a:extLst>
              <a:ext uri="{FF2B5EF4-FFF2-40B4-BE49-F238E27FC236}">
                <a16:creationId xmlns:a16="http://schemas.microsoft.com/office/drawing/2014/main" id="{A975CF45-DF43-9426-B505-03BDB27A3731}"/>
              </a:ext>
            </a:extLst>
          </p:cNvPr>
          <p:cNvSpPr txBox="1"/>
          <p:nvPr/>
        </p:nvSpPr>
        <p:spPr>
          <a:xfrm>
            <a:off x="215403" y="132656"/>
            <a:ext cx="4652429" cy="4616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2400" b="1" i="0" u="none" strike="noStrike" kern="1200" cap="none" spc="0" normalizeH="0" baseline="0" noProof="0" dirty="0">
                <a:ln>
                  <a:noFill/>
                </a:ln>
                <a:solidFill>
                  <a:srgbClr val="048ED1"/>
                </a:solidFill>
                <a:effectLst/>
                <a:uLnTx/>
                <a:uFillTx/>
                <a:latin typeface="Aptos" panose="020B0004020202020204" pitchFamily="34" charset="0"/>
                <a:cs typeface="Segoe UI Semibold"/>
              </a:rPr>
              <a:t>Business Case</a:t>
            </a:r>
          </a:p>
        </p:txBody>
      </p:sp>
      <p:sp>
        <p:nvSpPr>
          <p:cNvPr id="5" name="TextBox 27">
            <a:extLst>
              <a:ext uri="{FF2B5EF4-FFF2-40B4-BE49-F238E27FC236}">
                <a16:creationId xmlns:a16="http://schemas.microsoft.com/office/drawing/2014/main" id="{724E7EEB-306C-B79A-A37D-0C7AFA87363A}"/>
              </a:ext>
            </a:extLst>
          </p:cNvPr>
          <p:cNvSpPr txBox="1"/>
          <p:nvPr/>
        </p:nvSpPr>
        <p:spPr>
          <a:xfrm>
            <a:off x="215403" y="1807291"/>
            <a:ext cx="5509122" cy="1237455"/>
          </a:xfrm>
          <a:prstGeom prst="rect">
            <a:avLst/>
          </a:prstGeom>
          <a:noFill/>
        </p:spPr>
        <p:txBody>
          <a:bodyPr wrap="square">
            <a:spAutoFit/>
          </a:bodyPr>
          <a:lstStyle/>
          <a:p>
            <a:pPr marL="0" marR="0" lvl="0" indent="0" algn="l" defTabSz="457200" rtl="0" eaLnBrk="1" fontAlgn="auto" latinLnBrk="0" hangingPunct="1">
              <a:lnSpc>
                <a:spcPts val="1500"/>
              </a:lnSpc>
              <a:spcBef>
                <a:spcPts val="0"/>
              </a:spcBef>
              <a:spcAft>
                <a:spcPts val="0"/>
              </a:spcAft>
              <a:buClrTx/>
              <a:buSzTx/>
              <a:buFontTx/>
              <a:buNone/>
              <a:tabLst/>
              <a:defRPr/>
            </a:pPr>
            <a:r>
              <a:rPr lang="en-US" sz="1100" b="0" i="0" dirty="0">
                <a:solidFill>
                  <a:srgbClr val="242424"/>
                </a:solidFill>
                <a:effectLst/>
                <a:latin typeface="Aptos" panose="020B0004020202020204" pitchFamily="34" charset="0"/>
              </a:rPr>
              <a:t>In today’s always-connected world, customer expectations are at an all-time high. Delivering exceptional service requires more than just responsiveness—it demands innovation. </a:t>
            </a:r>
          </a:p>
          <a:p>
            <a:pPr marL="0" marR="0" lvl="0" indent="0" algn="l" defTabSz="457200" rtl="0" eaLnBrk="1" fontAlgn="auto" latinLnBrk="0" hangingPunct="1">
              <a:lnSpc>
                <a:spcPts val="1500"/>
              </a:lnSpc>
              <a:spcBef>
                <a:spcPts val="0"/>
              </a:spcBef>
              <a:spcAft>
                <a:spcPts val="0"/>
              </a:spcAft>
              <a:buClrTx/>
              <a:buSzTx/>
              <a:buFontTx/>
              <a:buNone/>
              <a:tabLst/>
              <a:defRPr/>
            </a:pPr>
            <a:r>
              <a:rPr lang="en-US" sz="1100" b="0" i="0" dirty="0" err="1">
                <a:solidFill>
                  <a:srgbClr val="242424"/>
                </a:solidFill>
                <a:effectLst/>
                <a:latin typeface="Aptos" panose="020B0004020202020204" pitchFamily="34" charset="0"/>
              </a:rPr>
              <a:t>CyCX</a:t>
            </a:r>
            <a:r>
              <a:rPr lang="en-US" sz="1100" b="0" i="0" dirty="0">
                <a:solidFill>
                  <a:srgbClr val="242424"/>
                </a:solidFill>
                <a:effectLst/>
                <a:latin typeface="Aptos" panose="020B0004020202020204" pitchFamily="34" charset="0"/>
              </a:rPr>
              <a:t>, powered by advanced AI and designed for omnichannel engagement, helps your business exceed customer expectations by transforming how you manage customer relationships and interactions.</a:t>
            </a:r>
            <a:endParaRPr kumimoji="0" lang="en-AU" sz="1100" b="0" i="0" u="none" strike="noStrike" kern="1200" cap="none" spc="0" normalizeH="0" baseline="0" noProof="0" dirty="0">
              <a:ln>
                <a:noFill/>
              </a:ln>
              <a:solidFill>
                <a:prstClr val="black"/>
              </a:solidFill>
              <a:effectLst/>
              <a:uLnTx/>
              <a:uFillTx/>
              <a:latin typeface="Aptos" panose="020B0004020202020204" pitchFamily="34" charset="0"/>
              <a:ea typeface="+mn-ea"/>
              <a:cs typeface="+mn-cs"/>
            </a:endParaRPr>
          </a:p>
        </p:txBody>
      </p:sp>
      <p:sp>
        <p:nvSpPr>
          <p:cNvPr id="6" name="Kotak Teks 5">
            <a:extLst>
              <a:ext uri="{FF2B5EF4-FFF2-40B4-BE49-F238E27FC236}">
                <a16:creationId xmlns:a16="http://schemas.microsoft.com/office/drawing/2014/main" id="{4E3EDD4A-F9E0-4D06-BC92-CAC1B21CDA6C}"/>
              </a:ext>
            </a:extLst>
          </p:cNvPr>
          <p:cNvSpPr txBox="1"/>
          <p:nvPr/>
        </p:nvSpPr>
        <p:spPr>
          <a:xfrm>
            <a:off x="215403" y="894131"/>
            <a:ext cx="6013947" cy="584775"/>
          </a:xfrm>
          <a:prstGeom prst="rect">
            <a:avLst/>
          </a:prstGeom>
          <a:noFill/>
        </p:spPr>
        <p:txBody>
          <a:bodyPr wrap="square" rtlCol="0">
            <a:spAutoFit/>
          </a:bodyPr>
          <a:lstStyle/>
          <a:p>
            <a:r>
              <a:rPr lang="en-US" sz="1600" b="1" dirty="0">
                <a:solidFill>
                  <a:srgbClr val="242424"/>
                </a:solidFill>
                <a:effectLst/>
                <a:latin typeface="Aptos" panose="020B0004020202020204" pitchFamily="34" charset="0"/>
              </a:rPr>
              <a:t>Why Invest in </a:t>
            </a:r>
            <a:r>
              <a:rPr lang="en-US" sz="1600" b="1" dirty="0" err="1">
                <a:solidFill>
                  <a:srgbClr val="242424"/>
                </a:solidFill>
                <a:effectLst/>
                <a:latin typeface="Aptos" panose="020B0004020202020204" pitchFamily="34" charset="0"/>
              </a:rPr>
              <a:t>CyCX</a:t>
            </a:r>
            <a:r>
              <a:rPr lang="en-US" sz="1600" b="1" dirty="0">
                <a:solidFill>
                  <a:srgbClr val="242424"/>
                </a:solidFill>
                <a:effectLst/>
                <a:latin typeface="Aptos" panose="020B0004020202020204" pitchFamily="34" charset="0"/>
              </a:rPr>
              <a:t>? Revolutionize Your Customer Relationships with AI-Powered Contact Center Technology</a:t>
            </a:r>
            <a:endParaRPr lang="en-ID" sz="1600" dirty="0"/>
          </a:p>
        </p:txBody>
      </p:sp>
      <p:sp>
        <p:nvSpPr>
          <p:cNvPr id="7" name="TextBox 27">
            <a:extLst>
              <a:ext uri="{FF2B5EF4-FFF2-40B4-BE49-F238E27FC236}">
                <a16:creationId xmlns:a16="http://schemas.microsoft.com/office/drawing/2014/main" id="{9BC2A59B-84DC-FB5B-908A-2AE5829AC3A6}"/>
              </a:ext>
            </a:extLst>
          </p:cNvPr>
          <p:cNvSpPr txBox="1"/>
          <p:nvPr/>
        </p:nvSpPr>
        <p:spPr>
          <a:xfrm>
            <a:off x="224928" y="3661281"/>
            <a:ext cx="3670920" cy="2006896"/>
          </a:xfrm>
          <a:prstGeom prst="rect">
            <a:avLst/>
          </a:prstGeom>
          <a:noFill/>
        </p:spPr>
        <p:txBody>
          <a:bodyPr wrap="square">
            <a:spAutoFit/>
          </a:bodyPr>
          <a:lstStyle/>
          <a:p>
            <a:pPr algn="l">
              <a:lnSpc>
                <a:spcPts val="1500"/>
              </a:lnSpc>
            </a:pPr>
            <a:r>
              <a:rPr lang="en-US" sz="1100" b="1" i="0" dirty="0">
                <a:solidFill>
                  <a:srgbClr val="242424"/>
                </a:solidFill>
                <a:effectLst/>
                <a:latin typeface="Aptos" panose="020B0004020202020204" pitchFamily="34" charset="0"/>
              </a:rPr>
              <a:t>Meet Your Customers Anywhere, Anytime</a:t>
            </a:r>
            <a:endParaRPr lang="en-US" sz="1100" b="0" i="0" dirty="0">
              <a:solidFill>
                <a:srgbClr val="242424"/>
              </a:solidFill>
              <a:effectLst/>
              <a:latin typeface="Aptos" panose="020B0004020202020204" pitchFamily="34" charset="0"/>
            </a:endParaRPr>
          </a:p>
          <a:p>
            <a:pPr algn="l">
              <a:lnSpc>
                <a:spcPts val="1500"/>
              </a:lnSpc>
            </a:pPr>
            <a:r>
              <a:rPr lang="en-US" sz="1100" b="0" i="0" dirty="0" err="1">
                <a:solidFill>
                  <a:srgbClr val="242424"/>
                </a:solidFill>
                <a:effectLst/>
                <a:latin typeface="Aptos" panose="020B0004020202020204" pitchFamily="34" charset="0"/>
              </a:rPr>
              <a:t>CyCX’s</a:t>
            </a:r>
            <a:r>
              <a:rPr lang="en-US" sz="1100" b="0" i="0" dirty="0">
                <a:solidFill>
                  <a:srgbClr val="242424"/>
                </a:solidFill>
                <a:effectLst/>
                <a:latin typeface="Aptos" panose="020B0004020202020204" pitchFamily="34" charset="0"/>
              </a:rPr>
              <a:t> omnichannel capabilities integrate AI, voice, chat, social media, and email, allowing you to connect with customers on their preferred platform. </a:t>
            </a:r>
          </a:p>
          <a:p>
            <a:pPr algn="l">
              <a:lnSpc>
                <a:spcPts val="1500"/>
              </a:lnSpc>
            </a:pPr>
            <a:endParaRPr lang="en-US" sz="1100" dirty="0">
              <a:solidFill>
                <a:srgbClr val="242424"/>
              </a:solidFill>
              <a:latin typeface="Aptos" panose="020B0004020202020204" pitchFamily="34" charset="0"/>
            </a:endParaRPr>
          </a:p>
          <a:p>
            <a:pPr algn="l">
              <a:lnSpc>
                <a:spcPts val="1500"/>
              </a:lnSpc>
            </a:pPr>
            <a:r>
              <a:rPr lang="en-US" sz="1100" b="0" i="0" dirty="0">
                <a:solidFill>
                  <a:srgbClr val="242424"/>
                </a:solidFill>
                <a:effectLst/>
                <a:latin typeface="Aptos" panose="020B0004020202020204" pitchFamily="34" charset="0"/>
              </a:rPr>
              <a:t>A unified interface and a holistic view of customer history enable your agents to build more meaningful, personalized relationships. </a:t>
            </a:r>
            <a:r>
              <a:rPr lang="en-US" sz="1100" b="0" i="0" dirty="0" err="1">
                <a:solidFill>
                  <a:srgbClr val="242424"/>
                </a:solidFill>
                <a:effectLst/>
                <a:latin typeface="Aptos" panose="020B0004020202020204" pitchFamily="34" charset="0"/>
              </a:rPr>
              <a:t>CyCX</a:t>
            </a:r>
            <a:r>
              <a:rPr lang="en-US" sz="1100" b="0" i="0" dirty="0">
                <a:solidFill>
                  <a:srgbClr val="242424"/>
                </a:solidFill>
                <a:effectLst/>
                <a:latin typeface="Aptos" panose="020B0004020202020204" pitchFamily="34" charset="0"/>
              </a:rPr>
              <a:t> ensures you’re there for your customers when and where they need you, driving loyalty and satisfaction.</a:t>
            </a:r>
          </a:p>
        </p:txBody>
      </p:sp>
      <p:sp>
        <p:nvSpPr>
          <p:cNvPr id="8" name="TextBox 27">
            <a:extLst>
              <a:ext uri="{FF2B5EF4-FFF2-40B4-BE49-F238E27FC236}">
                <a16:creationId xmlns:a16="http://schemas.microsoft.com/office/drawing/2014/main" id="{370DE193-2475-DF7E-5F5B-8DED79A21F3D}"/>
              </a:ext>
            </a:extLst>
          </p:cNvPr>
          <p:cNvSpPr txBox="1"/>
          <p:nvPr/>
        </p:nvSpPr>
        <p:spPr>
          <a:xfrm>
            <a:off x="6594476" y="914400"/>
            <a:ext cx="3121024" cy="2003369"/>
          </a:xfrm>
          <a:prstGeom prst="rect">
            <a:avLst/>
          </a:prstGeom>
          <a:noFill/>
        </p:spPr>
        <p:txBody>
          <a:bodyPr wrap="square">
            <a:spAutoFit/>
          </a:bodyPr>
          <a:lstStyle/>
          <a:p>
            <a:pPr algn="l">
              <a:lnSpc>
                <a:spcPts val="1500"/>
              </a:lnSpc>
            </a:pPr>
            <a:r>
              <a:rPr lang="en-US" sz="1100" b="1" i="0" dirty="0">
                <a:solidFill>
                  <a:srgbClr val="242424"/>
                </a:solidFill>
                <a:effectLst/>
                <a:latin typeface="Aptos" panose="020B0004020202020204" pitchFamily="34" charset="0"/>
              </a:rPr>
              <a:t>Boost Efficiency and Eliminate Waiting Times</a:t>
            </a:r>
          </a:p>
          <a:p>
            <a:pPr algn="l">
              <a:lnSpc>
                <a:spcPts val="1500"/>
              </a:lnSpc>
            </a:pPr>
            <a:r>
              <a:rPr lang="en-US" sz="1100" b="0" i="0" dirty="0">
                <a:solidFill>
                  <a:srgbClr val="242424"/>
                </a:solidFill>
                <a:effectLst/>
                <a:latin typeface="Aptos" panose="020B0004020202020204" pitchFamily="34" charset="0"/>
              </a:rPr>
              <a:t>Don’t let your customers wait. With powerful workflow tools, AI-assisted &amp; CRM enabled smart routing, </a:t>
            </a:r>
            <a:r>
              <a:rPr lang="en-US" sz="1100" b="0" i="0" dirty="0" err="1">
                <a:solidFill>
                  <a:srgbClr val="242424"/>
                </a:solidFill>
                <a:effectLst/>
                <a:latin typeface="Aptos" panose="020B0004020202020204" pitchFamily="34" charset="0"/>
              </a:rPr>
              <a:t>CyCX</a:t>
            </a:r>
            <a:r>
              <a:rPr lang="en-US" sz="1100" b="0" i="0" dirty="0">
                <a:solidFill>
                  <a:srgbClr val="242424"/>
                </a:solidFill>
                <a:effectLst/>
                <a:latin typeface="Aptos" panose="020B0004020202020204" pitchFamily="34" charset="0"/>
              </a:rPr>
              <a:t> instantly directs customers to the best-suited agent, improving first-contact resolution and reducing wait times. </a:t>
            </a:r>
          </a:p>
          <a:p>
            <a:pPr algn="l">
              <a:lnSpc>
                <a:spcPts val="1500"/>
              </a:lnSpc>
            </a:pPr>
            <a:endParaRPr lang="en-US" sz="1100" dirty="0">
              <a:solidFill>
                <a:srgbClr val="242424"/>
              </a:solidFill>
              <a:latin typeface="Aptos" panose="020B0004020202020204" pitchFamily="34" charset="0"/>
            </a:endParaRPr>
          </a:p>
          <a:p>
            <a:pPr algn="l">
              <a:lnSpc>
                <a:spcPts val="1500"/>
              </a:lnSpc>
            </a:pPr>
            <a:r>
              <a:rPr lang="en-US" sz="1100" b="0" i="0" dirty="0">
                <a:solidFill>
                  <a:srgbClr val="242424"/>
                </a:solidFill>
                <a:effectLst/>
                <a:latin typeface="Aptos" panose="020B0004020202020204" pitchFamily="34" charset="0"/>
              </a:rPr>
              <a:t>The platform’s workflow and CRM integration further optimize the customer journey, allowing your agents to be more responsive and effective.</a:t>
            </a:r>
          </a:p>
        </p:txBody>
      </p:sp>
      <p:sp>
        <p:nvSpPr>
          <p:cNvPr id="9" name="TextBox 27">
            <a:extLst>
              <a:ext uri="{FF2B5EF4-FFF2-40B4-BE49-F238E27FC236}">
                <a16:creationId xmlns:a16="http://schemas.microsoft.com/office/drawing/2014/main" id="{AD0C1305-6B0D-AAD3-5A52-397E9E8CF94E}"/>
              </a:ext>
            </a:extLst>
          </p:cNvPr>
          <p:cNvSpPr txBox="1"/>
          <p:nvPr/>
        </p:nvSpPr>
        <p:spPr>
          <a:xfrm>
            <a:off x="6594476" y="3537635"/>
            <a:ext cx="3006724" cy="2772810"/>
          </a:xfrm>
          <a:prstGeom prst="rect">
            <a:avLst/>
          </a:prstGeom>
          <a:noFill/>
        </p:spPr>
        <p:txBody>
          <a:bodyPr wrap="square">
            <a:spAutoFit/>
          </a:bodyPr>
          <a:lstStyle/>
          <a:p>
            <a:pPr algn="l">
              <a:lnSpc>
                <a:spcPts val="1500"/>
              </a:lnSpc>
            </a:pPr>
            <a:r>
              <a:rPr lang="en-US" sz="1100" b="1" i="0" dirty="0">
                <a:solidFill>
                  <a:srgbClr val="242424"/>
                </a:solidFill>
                <a:effectLst/>
                <a:latin typeface="Aptos" panose="020B0004020202020204" pitchFamily="34" charset="0"/>
              </a:rPr>
              <a:t>Enhance Customer service with AI-Powered Automation</a:t>
            </a:r>
          </a:p>
          <a:p>
            <a:pPr algn="l">
              <a:lnSpc>
                <a:spcPts val="1500"/>
              </a:lnSpc>
            </a:pPr>
            <a:r>
              <a:rPr lang="en-US" sz="1100" b="0" i="0" dirty="0">
                <a:solidFill>
                  <a:srgbClr val="242424"/>
                </a:solidFill>
                <a:effectLst/>
                <a:latin typeface="Aptos" panose="020B0004020202020204" pitchFamily="34" charset="0"/>
              </a:rPr>
              <a:t>AI isn’t just a tool—it’s a catalyst for growth. By automating routine tasks, </a:t>
            </a:r>
            <a:r>
              <a:rPr lang="en-US" sz="1100" b="0" i="0" dirty="0" err="1">
                <a:solidFill>
                  <a:srgbClr val="242424"/>
                </a:solidFill>
                <a:effectLst/>
                <a:latin typeface="Aptos" panose="020B0004020202020204" pitchFamily="34" charset="0"/>
              </a:rPr>
              <a:t>CyCX</a:t>
            </a:r>
            <a:r>
              <a:rPr lang="en-US" sz="1100" b="0" i="0" dirty="0">
                <a:solidFill>
                  <a:srgbClr val="242424"/>
                </a:solidFill>
                <a:effectLst/>
                <a:latin typeface="Aptos" panose="020B0004020202020204" pitchFamily="34" charset="0"/>
              </a:rPr>
              <a:t> allows agents to handle multiple calls and interactions simultaneously, eliminating delays and awkward pauses. </a:t>
            </a:r>
          </a:p>
          <a:p>
            <a:pPr algn="l">
              <a:lnSpc>
                <a:spcPts val="1500"/>
              </a:lnSpc>
            </a:pPr>
            <a:endParaRPr lang="en-US" sz="1100" dirty="0">
              <a:solidFill>
                <a:srgbClr val="242424"/>
              </a:solidFill>
              <a:latin typeface="Aptos" panose="020B0004020202020204" pitchFamily="34" charset="0"/>
            </a:endParaRPr>
          </a:p>
          <a:p>
            <a:pPr algn="l">
              <a:lnSpc>
                <a:spcPts val="1500"/>
              </a:lnSpc>
            </a:pPr>
            <a:r>
              <a:rPr lang="en-US" sz="1100" b="0" i="0" dirty="0">
                <a:solidFill>
                  <a:srgbClr val="242424"/>
                </a:solidFill>
                <a:effectLst/>
                <a:latin typeface="Aptos" panose="020B0004020202020204" pitchFamily="34" charset="0"/>
              </a:rPr>
              <a:t>This efficiency gives your agents more time to focus on high-value tasks, such as nurturing customer relationships and driving revenue. Automated workflows also ensure consistent follow-ups and proactive service, leading to increased conversion rates.</a:t>
            </a:r>
          </a:p>
        </p:txBody>
      </p:sp>
      <p:pic>
        <p:nvPicPr>
          <p:cNvPr id="10" name="Grafik 9">
            <a:extLst>
              <a:ext uri="{FF2B5EF4-FFF2-40B4-BE49-F238E27FC236}">
                <a16:creationId xmlns:a16="http://schemas.microsoft.com/office/drawing/2014/main" id="{87FA059E-8235-E37A-A5A7-56DF907B508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147775" y="3937773"/>
            <a:ext cx="1276033" cy="1276033"/>
          </a:xfrm>
          <a:prstGeom prst="rect">
            <a:avLst/>
          </a:prstGeom>
        </p:spPr>
      </p:pic>
      <p:grpSp>
        <p:nvGrpSpPr>
          <p:cNvPr id="11" name="Grup 10">
            <a:extLst>
              <a:ext uri="{FF2B5EF4-FFF2-40B4-BE49-F238E27FC236}">
                <a16:creationId xmlns:a16="http://schemas.microsoft.com/office/drawing/2014/main" id="{7EAF525E-DF66-051A-B503-DEFB5FB6D3B1}"/>
              </a:ext>
            </a:extLst>
          </p:cNvPr>
          <p:cNvGrpSpPr/>
          <p:nvPr/>
        </p:nvGrpSpPr>
        <p:grpSpPr>
          <a:xfrm>
            <a:off x="10139937" y="1170384"/>
            <a:ext cx="1564623" cy="1369916"/>
            <a:chOff x="472044" y="5226226"/>
            <a:chExt cx="1691899" cy="1481353"/>
          </a:xfrm>
        </p:grpSpPr>
        <p:pic>
          <p:nvPicPr>
            <p:cNvPr id="12" name="Grafik 11">
              <a:extLst>
                <a:ext uri="{FF2B5EF4-FFF2-40B4-BE49-F238E27FC236}">
                  <a16:creationId xmlns:a16="http://schemas.microsoft.com/office/drawing/2014/main" id="{7C8DC3F8-24EE-671F-1AD4-F91796CCB37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09737" y="5226226"/>
              <a:ext cx="1554206" cy="1481353"/>
            </a:xfrm>
            <a:prstGeom prst="rect">
              <a:avLst/>
            </a:prstGeom>
          </p:spPr>
        </p:pic>
        <p:sp>
          <p:nvSpPr>
            <p:cNvPr id="13" name="Oval 12">
              <a:extLst>
                <a:ext uri="{FF2B5EF4-FFF2-40B4-BE49-F238E27FC236}">
                  <a16:creationId xmlns:a16="http://schemas.microsoft.com/office/drawing/2014/main" id="{ECD20965-B0C3-CE6A-F6B4-01C727C1F50D}"/>
                </a:ext>
              </a:extLst>
            </p:cNvPr>
            <p:cNvSpPr/>
            <p:nvPr/>
          </p:nvSpPr>
          <p:spPr>
            <a:xfrm>
              <a:off x="472044" y="6098754"/>
              <a:ext cx="419100" cy="419100"/>
            </a:xfrm>
            <a:prstGeom prst="ellipse">
              <a:avLst/>
            </a:prstGeom>
            <a:solidFill>
              <a:srgbClr val="00A3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pic>
          <p:nvPicPr>
            <p:cNvPr id="14" name="Grafik 13" descr="Tutup dengan isian solid">
              <a:extLst>
                <a:ext uri="{FF2B5EF4-FFF2-40B4-BE49-F238E27FC236}">
                  <a16:creationId xmlns:a16="http://schemas.microsoft.com/office/drawing/2014/main" id="{1C491DDF-CD30-FA70-EC52-51F3CD176CF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17785" y="6148244"/>
              <a:ext cx="320416" cy="320416"/>
            </a:xfrm>
            <a:prstGeom prst="rect">
              <a:avLst/>
            </a:prstGeom>
          </p:spPr>
        </p:pic>
      </p:grpSp>
      <p:pic>
        <p:nvPicPr>
          <p:cNvPr id="15" name="Grafik 14">
            <a:extLst>
              <a:ext uri="{FF2B5EF4-FFF2-40B4-BE49-F238E27FC236}">
                <a16:creationId xmlns:a16="http://schemas.microsoft.com/office/drawing/2014/main" id="{F0BE6C91-D0F7-2DD2-B051-17D63C5EEE6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359245" y="4027264"/>
            <a:ext cx="1272003" cy="1601460"/>
          </a:xfrm>
          <a:prstGeom prst="rect">
            <a:avLst/>
          </a:prstGeom>
        </p:spPr>
      </p:pic>
    </p:spTree>
    <p:extLst>
      <p:ext uri="{BB962C8B-B14F-4D97-AF65-F5344CB8AC3E}">
        <p14:creationId xmlns:p14="http://schemas.microsoft.com/office/powerpoint/2010/main" val="10854824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3">
            <a:extLst>
              <a:ext uri="{FF2B5EF4-FFF2-40B4-BE49-F238E27FC236}">
                <a16:creationId xmlns:a16="http://schemas.microsoft.com/office/drawing/2014/main" id="{938F4789-A647-6949-F84F-6D2E0C332A2E}"/>
              </a:ext>
            </a:extLst>
          </p:cNvPr>
          <p:cNvSpPr txBox="1"/>
          <p:nvPr/>
        </p:nvSpPr>
        <p:spPr>
          <a:xfrm>
            <a:off x="215404" y="132656"/>
            <a:ext cx="6366588" cy="4616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48ED1"/>
                </a:solidFill>
                <a:effectLst/>
                <a:uLnTx/>
                <a:uFillTx/>
                <a:latin typeface="Aptos" panose="020B0004020202020204" pitchFamily="34" charset="0"/>
                <a:cs typeface="Segoe UI Semibold"/>
              </a:rPr>
              <a:t>Actionable Insights &amp; AI</a:t>
            </a:r>
          </a:p>
        </p:txBody>
      </p:sp>
      <p:sp>
        <p:nvSpPr>
          <p:cNvPr id="13" name="Rectangle 6">
            <a:extLst>
              <a:ext uri="{FF2B5EF4-FFF2-40B4-BE49-F238E27FC236}">
                <a16:creationId xmlns:a16="http://schemas.microsoft.com/office/drawing/2014/main" id="{97EC379E-93B5-56AD-28B4-DD59FB2D961E}"/>
              </a:ext>
            </a:extLst>
          </p:cNvPr>
          <p:cNvSpPr/>
          <p:nvPr/>
        </p:nvSpPr>
        <p:spPr>
          <a:xfrm>
            <a:off x="6934201" y="1498600"/>
            <a:ext cx="5257799" cy="4851400"/>
          </a:xfrm>
          <a:prstGeom prst="rect">
            <a:avLst/>
          </a:prstGeom>
          <a:gradFill flip="none" rotWithShape="1">
            <a:gsLst>
              <a:gs pos="7339">
                <a:schemeClr val="accent1">
                  <a:lumMod val="50000"/>
                </a:schemeClr>
              </a:gs>
              <a:gs pos="100000">
                <a:srgbClr val="959BEF">
                  <a:lumMod val="89000"/>
                  <a:lumOff val="11000"/>
                </a:srgbClr>
              </a:gs>
              <a:gs pos="56000">
                <a:srgbClr val="3E4992"/>
              </a:gs>
            </a:gsLst>
            <a:lin ang="150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4" name="Rectangle 2">
            <a:extLst>
              <a:ext uri="{FF2B5EF4-FFF2-40B4-BE49-F238E27FC236}">
                <a16:creationId xmlns:a16="http://schemas.microsoft.com/office/drawing/2014/main" id="{756A57B5-1FC6-7BCB-2A83-0FE44E806EDA}"/>
              </a:ext>
            </a:extLst>
          </p:cNvPr>
          <p:cNvSpPr>
            <a:spLocks noChangeArrowheads="1"/>
          </p:cNvSpPr>
          <p:nvPr/>
        </p:nvSpPr>
        <p:spPr bwMode="auto">
          <a:xfrm>
            <a:off x="186612" y="1024749"/>
            <a:ext cx="6436926" cy="313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L="0" marR="0" lvl="0" indent="0" algn="l" defTabSz="914400" rtl="0" eaLnBrk="0" fontAlgn="base" latinLnBrk="0" hangingPunct="0">
              <a:lnSpc>
                <a:spcPct val="150000"/>
              </a:lnSpc>
              <a:spcBef>
                <a:spcPct val="0"/>
              </a:spcBef>
              <a:spcAft>
                <a:spcPct val="0"/>
              </a:spcAft>
              <a:buClrTx/>
              <a:buSzTx/>
              <a:buFontTx/>
              <a:buNone/>
              <a:tabLst/>
              <a:defRPr/>
            </a:pPr>
            <a:r>
              <a:rPr kumimoji="0" lang="en-US" altLang="en-US" sz="1200" b="1" i="0" u="none" strike="noStrike" kern="1200" cap="none" spc="0" normalizeH="0" baseline="0" noProof="0" dirty="0">
                <a:ln>
                  <a:noFill/>
                </a:ln>
                <a:solidFill>
                  <a:srgbClr val="000C2C"/>
                </a:solidFill>
                <a:effectLst/>
                <a:uLnTx/>
                <a:uFillTx/>
                <a:latin typeface="Aptos" panose="020B0004020202020204" pitchFamily="34" charset="0"/>
                <a:ea typeface="DengXian" panose="02010600030101010101" pitchFamily="2" charset="-122"/>
                <a:cs typeface="Cordia New" panose="020B0304020202020204" pitchFamily="34" charset="-34"/>
              </a:rPr>
              <a:t>Voice Analytics AI with transcription and sentiment analysis </a:t>
            </a:r>
          </a:p>
          <a:p>
            <a:pPr marL="0" marR="0" lvl="0" indent="0" algn="l" defTabSz="914400" rtl="0" eaLnBrk="0" fontAlgn="base" latinLnBrk="0" hangingPunct="0">
              <a:lnSpc>
                <a:spcPct val="150000"/>
              </a:lnSpc>
              <a:spcBef>
                <a:spcPct val="0"/>
              </a:spcBef>
              <a:spcAft>
                <a:spcPct val="0"/>
              </a:spcAft>
              <a:buClrTx/>
              <a:buSzTx/>
              <a:buFontTx/>
              <a:buNone/>
              <a:tabLst/>
              <a:defRPr/>
            </a:pPr>
            <a:endParaRPr kumimoji="0" lang="en-US" altLang="en-US" sz="1100" b="1" i="0" u="none" strike="noStrike" kern="1200" cap="none" spc="0" normalizeH="0" baseline="0" noProof="0" dirty="0">
              <a:ln>
                <a:noFill/>
              </a:ln>
              <a:solidFill>
                <a:srgbClr val="000C2C"/>
              </a:solidFill>
              <a:effectLst/>
              <a:uLnTx/>
              <a:uFillTx/>
              <a:latin typeface="Aptos" panose="020B0004020202020204" pitchFamily="34" charset="0"/>
              <a:ea typeface="DengXian" panose="02010600030101010101" pitchFamily="2" charset="-122"/>
              <a:cs typeface="Cordia New" panose="020B0304020202020204" pitchFamily="34" charset="-34"/>
            </a:endParaRPr>
          </a:p>
          <a:p>
            <a:pPr marL="0" marR="0" lvl="0" indent="0" algn="l" defTabSz="914400" rtl="0" eaLnBrk="0" fontAlgn="base" latinLnBrk="0" hangingPunct="0">
              <a:lnSpc>
                <a:spcPct val="150000"/>
              </a:lnSpc>
              <a:spcBef>
                <a:spcPct val="0"/>
              </a:spcBef>
              <a:spcAft>
                <a:spcPct val="0"/>
              </a:spcAft>
              <a:buClrTx/>
              <a:buSzTx/>
              <a:buFontTx/>
              <a:buNone/>
              <a:tabLst/>
              <a:defRPr/>
            </a:pPr>
            <a:r>
              <a:rPr kumimoji="0" lang="en-US" altLang="en-US" sz="1100" b="0" i="0" u="none" strike="noStrike" kern="1200" cap="none" spc="0" normalizeH="0" baseline="0" noProof="0" dirty="0">
                <a:ln>
                  <a:noFill/>
                </a:ln>
                <a:solidFill>
                  <a:srgbClr val="000C2C"/>
                </a:solidFill>
                <a:effectLst/>
                <a:uLnTx/>
                <a:uFillTx/>
                <a:latin typeface="Aptos" panose="020B0004020202020204" pitchFamily="34" charset="0"/>
                <a:ea typeface="DengXian" panose="02010600030101010101" pitchFamily="2" charset="-122"/>
                <a:cs typeface="Cordia New" panose="020B0304020202020204" pitchFamily="34" charset="-34"/>
              </a:rPr>
              <a:t>Cytrack’s powerful Voice Analytics AI with transcription and sentiment analysis powered by Microsoft Cognitive Servicers offers businesses numerous advantages. By transcribing spoken conversations and gauging sentiment, CyRecord Insights provides deep insights into customer needs and preferences, leading to enhanced service quality and personalized customer experiences. This facilitates data-driven decision-making, streamlines compliance monitoring, and reduces costs by automating manual processes. Overall, it empowers your businesses to optimize operations, improve customer satisfaction, and drive growth.</a:t>
            </a:r>
          </a:p>
          <a:p>
            <a:pPr marL="0" marR="0" lvl="0" indent="0" algn="l" defTabSz="914400" rtl="0" eaLnBrk="0" fontAlgn="base" latinLnBrk="0" hangingPunct="0">
              <a:lnSpc>
                <a:spcPct val="150000"/>
              </a:lnSpc>
              <a:spcBef>
                <a:spcPct val="0"/>
              </a:spcBef>
              <a:spcAft>
                <a:spcPct val="0"/>
              </a:spcAft>
              <a:buClrTx/>
              <a:buSzTx/>
              <a:buFontTx/>
              <a:buNone/>
              <a:tabLst/>
              <a:defRPr/>
            </a:pPr>
            <a:endParaRPr lang="en-US" altLang="en-US" sz="1100" dirty="0">
              <a:solidFill>
                <a:srgbClr val="000C2C"/>
              </a:solidFill>
              <a:latin typeface="Aptos" panose="020B0004020202020204" pitchFamily="34" charset="0"/>
              <a:ea typeface="DengXian" panose="02010600030101010101" pitchFamily="2" charset="-122"/>
              <a:cs typeface="Cordia New" panose="020B0304020202020204" pitchFamily="34" charset="-34"/>
            </a:endParaRPr>
          </a:p>
          <a:p>
            <a:pPr marL="0" marR="0" lvl="0" indent="0" algn="l" defTabSz="914400" rtl="0" eaLnBrk="0" fontAlgn="base" latinLnBrk="0" hangingPunct="0">
              <a:lnSpc>
                <a:spcPct val="150000"/>
              </a:lnSpc>
              <a:spcBef>
                <a:spcPct val="0"/>
              </a:spcBef>
              <a:spcAft>
                <a:spcPct val="0"/>
              </a:spcAft>
              <a:buClrTx/>
              <a:buSzTx/>
              <a:buFontTx/>
              <a:buNone/>
              <a:tabLst/>
              <a:defRPr/>
            </a:pPr>
            <a:r>
              <a:rPr kumimoji="0" lang="en-US" altLang="en-US" sz="1100" b="0" i="0" u="none" strike="noStrike" kern="1200" cap="none" spc="0" normalizeH="0" baseline="0" noProof="0" dirty="0">
                <a:ln>
                  <a:noFill/>
                </a:ln>
                <a:solidFill>
                  <a:srgbClr val="000C2C"/>
                </a:solidFill>
                <a:effectLst/>
                <a:uLnTx/>
                <a:uFillTx/>
                <a:latin typeface="Aptos" panose="020B0004020202020204" pitchFamily="34" charset="0"/>
                <a:ea typeface="DengXian" panose="02010600030101010101" pitchFamily="2" charset="-122"/>
                <a:cs typeface="Cordia New" panose="020B0304020202020204" pitchFamily="34" charset="-34"/>
              </a:rPr>
              <a:t>With CyCX, listen to the voice of ALL your customers. Search for keywords and phrases, and delve into the details to understand what brings joy or frustration to your customers.</a:t>
            </a:r>
          </a:p>
        </p:txBody>
      </p:sp>
      <p:pic>
        <p:nvPicPr>
          <p:cNvPr id="15" name="Picture 3">
            <a:extLst>
              <a:ext uri="{FF2B5EF4-FFF2-40B4-BE49-F238E27FC236}">
                <a16:creationId xmlns:a16="http://schemas.microsoft.com/office/drawing/2014/main" id="{53697A02-23DB-53FC-BF0E-2D0F7FAF00B3}"/>
              </a:ext>
            </a:extLst>
          </p:cNvPr>
          <p:cNvPicPr>
            <a:picLocks noChangeAspect="1"/>
          </p:cNvPicPr>
          <p:nvPr/>
        </p:nvPicPr>
        <p:blipFill>
          <a:blip r:embed="rId3"/>
          <a:stretch>
            <a:fillRect/>
          </a:stretch>
        </p:blipFill>
        <p:spPr>
          <a:xfrm>
            <a:off x="335916" y="4573103"/>
            <a:ext cx="6147187" cy="1424293"/>
          </a:xfrm>
          <a:prstGeom prst="rect">
            <a:avLst/>
          </a:prstGeom>
        </p:spPr>
      </p:pic>
      <p:pic>
        <p:nvPicPr>
          <p:cNvPr id="16" name="Picture 25" descr="A screenshot of a computer&#10;&#10;Description automatically generated">
            <a:extLst>
              <a:ext uri="{FF2B5EF4-FFF2-40B4-BE49-F238E27FC236}">
                <a16:creationId xmlns:a16="http://schemas.microsoft.com/office/drawing/2014/main" id="{AB2FFE8A-F22A-1C80-6174-01B8570B6E02}"/>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544827" y="3531182"/>
            <a:ext cx="2487664" cy="1347071"/>
          </a:xfrm>
          <a:prstGeom prst="rect">
            <a:avLst/>
          </a:prstGeom>
        </p:spPr>
      </p:pic>
      <p:pic>
        <p:nvPicPr>
          <p:cNvPr id="17" name="Picture 12" descr="A computer screen with a sound wave&#10;&#10;Description automatically generated">
            <a:extLst>
              <a:ext uri="{FF2B5EF4-FFF2-40B4-BE49-F238E27FC236}">
                <a16:creationId xmlns:a16="http://schemas.microsoft.com/office/drawing/2014/main" id="{E48EFDF8-5BF5-A0DE-CDE3-768E60C63F3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63525" y="533400"/>
            <a:ext cx="3627048" cy="2748287"/>
          </a:xfrm>
          <a:prstGeom prst="rect">
            <a:avLst/>
          </a:prstGeom>
        </p:spPr>
      </p:pic>
      <p:pic>
        <p:nvPicPr>
          <p:cNvPr id="18" name="Picture 28" descr="A screenshot of a computer screen&#10;&#10;Description automatically generated">
            <a:extLst>
              <a:ext uri="{FF2B5EF4-FFF2-40B4-BE49-F238E27FC236}">
                <a16:creationId xmlns:a16="http://schemas.microsoft.com/office/drawing/2014/main" id="{352C3138-7B44-A6F2-65F6-F632163B99FE}"/>
              </a:ext>
            </a:extLst>
          </p:cNvPr>
          <p:cNvPicPr>
            <a:picLocks noChangeAspect="1"/>
          </p:cNvPicPr>
          <p:nvPr/>
        </p:nvPicPr>
        <p:blipFill rotWithShape="1">
          <a:blip r:embed="rId6">
            <a:extLst>
              <a:ext uri="{28A0092B-C50C-407E-A947-70E740481C1C}">
                <a14:useLocalDpi xmlns:a14="http://schemas.microsoft.com/office/drawing/2010/main" val="0"/>
              </a:ext>
            </a:extLst>
          </a:blip>
          <a:srcRect t="1336" r="1718" b="1418"/>
          <a:stretch/>
        </p:blipFill>
        <p:spPr>
          <a:xfrm>
            <a:off x="10083877" y="3794316"/>
            <a:ext cx="1533696" cy="1314579"/>
          </a:xfrm>
          <a:prstGeom prst="rect">
            <a:avLst/>
          </a:prstGeom>
        </p:spPr>
      </p:pic>
      <p:sp>
        <p:nvSpPr>
          <p:cNvPr id="19" name="TextBox 29">
            <a:extLst>
              <a:ext uri="{FF2B5EF4-FFF2-40B4-BE49-F238E27FC236}">
                <a16:creationId xmlns:a16="http://schemas.microsoft.com/office/drawing/2014/main" id="{8F4461D2-F821-FC43-7EB8-37C743D86970}"/>
              </a:ext>
            </a:extLst>
          </p:cNvPr>
          <p:cNvSpPr txBox="1"/>
          <p:nvPr/>
        </p:nvSpPr>
        <p:spPr>
          <a:xfrm>
            <a:off x="6882665" y="5406637"/>
            <a:ext cx="5360869" cy="369332"/>
          </a:xfrm>
          <a:prstGeom prst="rect">
            <a:avLst/>
          </a:prstGeom>
          <a:noFill/>
        </p:spPr>
        <p:txBody>
          <a:bodyPr wrap="square" rtlCol="0">
            <a:spAutoFit/>
          </a:bodyPr>
          <a:lstStyle/>
          <a:p>
            <a:pPr algn="ctr"/>
            <a:r>
              <a:rPr lang="en-US" sz="900" b="1" dirty="0">
                <a:solidFill>
                  <a:schemeClr val="bg1"/>
                </a:solidFill>
                <a:latin typeface="Aptos "/>
              </a:rPr>
              <a:t>Data farm of statistics from </a:t>
            </a:r>
            <a:r>
              <a:rPr lang="en-US" sz="900" b="1" dirty="0" err="1">
                <a:solidFill>
                  <a:schemeClr val="bg1"/>
                </a:solidFill>
                <a:latin typeface="Aptos "/>
              </a:rPr>
              <a:t>CyReport</a:t>
            </a:r>
            <a:r>
              <a:rPr lang="en-US" sz="900" b="1" dirty="0">
                <a:solidFill>
                  <a:schemeClr val="bg1"/>
                </a:solidFill>
                <a:latin typeface="Aptos "/>
              </a:rPr>
              <a:t>, </a:t>
            </a:r>
            <a:r>
              <a:rPr lang="en-US" sz="900" b="1" dirty="0" err="1">
                <a:solidFill>
                  <a:schemeClr val="bg1"/>
                </a:solidFill>
                <a:latin typeface="Aptos "/>
              </a:rPr>
              <a:t>CyRecord</a:t>
            </a:r>
            <a:r>
              <a:rPr lang="en-US" sz="900" b="1" dirty="0">
                <a:solidFill>
                  <a:schemeClr val="bg1"/>
                </a:solidFill>
                <a:latin typeface="Aptos "/>
              </a:rPr>
              <a:t> and </a:t>
            </a:r>
            <a:r>
              <a:rPr lang="en-US" sz="900" b="1" dirty="0" err="1">
                <a:solidFill>
                  <a:schemeClr val="bg1"/>
                </a:solidFill>
                <a:latin typeface="Aptos "/>
              </a:rPr>
              <a:t>CyCX</a:t>
            </a:r>
            <a:r>
              <a:rPr lang="en-US" sz="900" b="1" dirty="0">
                <a:solidFill>
                  <a:schemeClr val="bg1"/>
                </a:solidFill>
                <a:latin typeface="Aptos "/>
              </a:rPr>
              <a:t> according to applications installed</a:t>
            </a:r>
          </a:p>
          <a:p>
            <a:pPr algn="ctr"/>
            <a:r>
              <a:rPr lang="en-US" sz="900" b="1" dirty="0">
                <a:solidFill>
                  <a:schemeClr val="bg1"/>
                </a:solidFill>
                <a:latin typeface="Aptos "/>
              </a:rPr>
              <a:t>Customer call journey, transcription and call sentiment analysis</a:t>
            </a:r>
            <a:endParaRPr lang="en-ID" sz="900" b="1" dirty="0">
              <a:solidFill>
                <a:schemeClr val="bg1"/>
              </a:solidFill>
              <a:latin typeface="Aptos "/>
            </a:endParaRPr>
          </a:p>
        </p:txBody>
      </p:sp>
    </p:spTree>
    <p:extLst>
      <p:ext uri="{BB962C8B-B14F-4D97-AF65-F5344CB8AC3E}">
        <p14:creationId xmlns:p14="http://schemas.microsoft.com/office/powerpoint/2010/main" val="9508909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60BE3C1-638D-5DFF-0F3A-DFBBC8972CF8}"/>
              </a:ext>
            </a:extLst>
          </p:cNvPr>
          <p:cNvSpPr txBox="1"/>
          <p:nvPr/>
        </p:nvSpPr>
        <p:spPr>
          <a:xfrm>
            <a:off x="215403" y="132656"/>
            <a:ext cx="4652429" cy="4616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2400" b="1" i="0" u="none" strike="noStrike" kern="1200" cap="none" spc="0" normalizeH="0" baseline="0" noProof="0" dirty="0">
                <a:ln>
                  <a:noFill/>
                </a:ln>
                <a:solidFill>
                  <a:srgbClr val="048ED1"/>
                </a:solidFill>
                <a:effectLst/>
                <a:uLnTx/>
                <a:uFillTx/>
                <a:latin typeface="Aptos" panose="020B0004020202020204" pitchFamily="34" charset="0"/>
                <a:cs typeface="Segoe UI Semibold"/>
              </a:rPr>
              <a:t>Business Case</a:t>
            </a:r>
          </a:p>
        </p:txBody>
      </p:sp>
      <p:sp>
        <p:nvSpPr>
          <p:cNvPr id="5" name="Persegi Panjang 4">
            <a:extLst>
              <a:ext uri="{FF2B5EF4-FFF2-40B4-BE49-F238E27FC236}">
                <a16:creationId xmlns:a16="http://schemas.microsoft.com/office/drawing/2014/main" id="{66EA1716-19FC-DD62-7061-1BEB24CBFA9D}"/>
              </a:ext>
            </a:extLst>
          </p:cNvPr>
          <p:cNvSpPr/>
          <p:nvPr/>
        </p:nvSpPr>
        <p:spPr>
          <a:xfrm>
            <a:off x="7789683" y="1838325"/>
            <a:ext cx="4402317" cy="3981450"/>
          </a:xfrm>
          <a:prstGeom prst="rect">
            <a:avLst/>
          </a:prstGeom>
          <a:solidFill>
            <a:srgbClr val="2A54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7" name="TextBox 27">
            <a:extLst>
              <a:ext uri="{FF2B5EF4-FFF2-40B4-BE49-F238E27FC236}">
                <a16:creationId xmlns:a16="http://schemas.microsoft.com/office/drawing/2014/main" id="{C93F2BF5-6B9C-75DC-BADF-79096C4F82B8}"/>
              </a:ext>
            </a:extLst>
          </p:cNvPr>
          <p:cNvSpPr txBox="1"/>
          <p:nvPr/>
        </p:nvSpPr>
        <p:spPr>
          <a:xfrm>
            <a:off x="215403" y="2703082"/>
            <a:ext cx="4652429" cy="2006896"/>
          </a:xfrm>
          <a:prstGeom prst="rect">
            <a:avLst/>
          </a:prstGeom>
          <a:noFill/>
        </p:spPr>
        <p:txBody>
          <a:bodyPr wrap="square">
            <a:spAutoFit/>
          </a:bodyPr>
          <a:lstStyle/>
          <a:p>
            <a:pPr algn="l">
              <a:lnSpc>
                <a:spcPts val="1500"/>
              </a:lnSpc>
            </a:pPr>
            <a:r>
              <a:rPr lang="en-US" sz="1100" b="1" i="0" dirty="0">
                <a:solidFill>
                  <a:srgbClr val="242424"/>
                </a:solidFill>
                <a:effectLst/>
                <a:latin typeface="Aptos" panose="020B0004020202020204" pitchFamily="34" charset="0"/>
              </a:rPr>
              <a:t>Continuous Improvement Through Insightful Analytics</a:t>
            </a:r>
          </a:p>
          <a:p>
            <a:pPr algn="l">
              <a:lnSpc>
                <a:spcPts val="1500"/>
              </a:lnSpc>
            </a:pPr>
            <a:r>
              <a:rPr lang="en-US" sz="1100" b="0" i="0" dirty="0">
                <a:solidFill>
                  <a:srgbClr val="242424"/>
                </a:solidFill>
                <a:effectLst/>
                <a:latin typeface="Aptos" panose="020B0004020202020204" pitchFamily="34" charset="0"/>
              </a:rPr>
              <a:t>Sustained success comes from ongoing optimization. </a:t>
            </a:r>
            <a:r>
              <a:rPr lang="en-US" sz="1100" b="0" i="0" dirty="0" err="1">
                <a:solidFill>
                  <a:srgbClr val="242424"/>
                </a:solidFill>
                <a:effectLst/>
                <a:latin typeface="Aptos" panose="020B0004020202020204" pitchFamily="34" charset="0"/>
              </a:rPr>
              <a:t>CyCX’s</a:t>
            </a:r>
            <a:r>
              <a:rPr lang="en-US" sz="1100" b="0" i="0" dirty="0">
                <a:solidFill>
                  <a:srgbClr val="242424"/>
                </a:solidFill>
                <a:effectLst/>
                <a:latin typeface="Aptos" panose="020B0004020202020204" pitchFamily="34" charset="0"/>
              </a:rPr>
              <a:t> actionable analytics and KPI monitoring ensure that your contact center continuously improves. </a:t>
            </a:r>
          </a:p>
          <a:p>
            <a:pPr algn="l">
              <a:lnSpc>
                <a:spcPts val="1500"/>
              </a:lnSpc>
            </a:pPr>
            <a:endParaRPr lang="en-US" sz="1100" dirty="0">
              <a:solidFill>
                <a:srgbClr val="242424"/>
              </a:solidFill>
              <a:latin typeface="Aptos" panose="020B0004020202020204" pitchFamily="34" charset="0"/>
            </a:endParaRPr>
          </a:p>
          <a:p>
            <a:pPr algn="l">
              <a:lnSpc>
                <a:spcPts val="1500"/>
              </a:lnSpc>
            </a:pPr>
            <a:r>
              <a:rPr lang="en-US" sz="1100" b="0" i="0" dirty="0">
                <a:solidFill>
                  <a:srgbClr val="242424"/>
                </a:solidFill>
                <a:effectLst/>
                <a:latin typeface="Aptos" panose="020B0004020202020204" pitchFamily="34" charset="0"/>
              </a:rPr>
              <a:t>Tools like </a:t>
            </a:r>
            <a:r>
              <a:rPr lang="en-US" sz="1100" b="0" i="0" dirty="0" err="1">
                <a:solidFill>
                  <a:srgbClr val="242424"/>
                </a:solidFill>
                <a:effectLst/>
                <a:latin typeface="Aptos" panose="020B0004020202020204" pitchFamily="34" charset="0"/>
              </a:rPr>
              <a:t>CySurvey</a:t>
            </a:r>
            <a:r>
              <a:rPr lang="en-US" sz="1100" b="0" i="0" dirty="0">
                <a:solidFill>
                  <a:srgbClr val="242424"/>
                </a:solidFill>
                <a:effectLst/>
                <a:latin typeface="Aptos" panose="020B0004020202020204" pitchFamily="34" charset="0"/>
              </a:rPr>
              <a:t> AI agent QA, provides agents with self-evaluation features, delivering real-time feedback and performance insights that help your team members refine their skills. This not only increases agent productivity but also elevates the customer experience as your team gets better with every interaction.</a:t>
            </a:r>
          </a:p>
        </p:txBody>
      </p:sp>
      <p:sp>
        <p:nvSpPr>
          <p:cNvPr id="8" name="TextBox 27">
            <a:extLst>
              <a:ext uri="{FF2B5EF4-FFF2-40B4-BE49-F238E27FC236}">
                <a16:creationId xmlns:a16="http://schemas.microsoft.com/office/drawing/2014/main" id="{04665800-9BCF-DB9D-8E86-325687EBFA71}"/>
              </a:ext>
            </a:extLst>
          </p:cNvPr>
          <p:cNvSpPr txBox="1"/>
          <p:nvPr/>
        </p:nvSpPr>
        <p:spPr>
          <a:xfrm>
            <a:off x="215403" y="4826635"/>
            <a:ext cx="4783865" cy="1618648"/>
          </a:xfrm>
          <a:prstGeom prst="rect">
            <a:avLst/>
          </a:prstGeom>
          <a:noFill/>
        </p:spPr>
        <p:txBody>
          <a:bodyPr wrap="square">
            <a:spAutoFit/>
          </a:bodyPr>
          <a:lstStyle/>
          <a:p>
            <a:pPr algn="l">
              <a:lnSpc>
                <a:spcPts val="1500"/>
              </a:lnSpc>
            </a:pPr>
            <a:r>
              <a:rPr lang="en-US" sz="1100" b="1" i="0" dirty="0">
                <a:solidFill>
                  <a:srgbClr val="242424"/>
                </a:solidFill>
                <a:effectLst/>
                <a:latin typeface="Aptos" panose="020B0004020202020204" pitchFamily="34" charset="0"/>
              </a:rPr>
              <a:t>AI: A Strategic Advantage in Customer Engagement</a:t>
            </a:r>
          </a:p>
          <a:p>
            <a:pPr algn="l">
              <a:lnSpc>
                <a:spcPts val="1500"/>
              </a:lnSpc>
            </a:pPr>
            <a:r>
              <a:rPr lang="en-US" sz="1100" b="0" i="0" dirty="0" err="1">
                <a:solidFill>
                  <a:srgbClr val="242424"/>
                </a:solidFill>
                <a:effectLst/>
                <a:latin typeface="Aptos" panose="020B0004020202020204" pitchFamily="34" charset="0"/>
              </a:rPr>
              <a:t>CyCX</a:t>
            </a:r>
            <a:r>
              <a:rPr lang="en-US" sz="1100" b="0" i="0" dirty="0">
                <a:solidFill>
                  <a:srgbClr val="242424"/>
                </a:solidFill>
                <a:effectLst/>
                <a:latin typeface="Aptos" panose="020B0004020202020204" pitchFamily="34" charset="0"/>
              </a:rPr>
              <a:t> isn’t just a contact center platform—it’s a competitive advantage. </a:t>
            </a:r>
          </a:p>
          <a:p>
            <a:pPr algn="l">
              <a:lnSpc>
                <a:spcPts val="1500"/>
              </a:lnSpc>
            </a:pPr>
            <a:r>
              <a:rPr lang="en-US" sz="1100" b="0" i="0" dirty="0">
                <a:solidFill>
                  <a:srgbClr val="242424"/>
                </a:solidFill>
                <a:effectLst/>
                <a:latin typeface="Aptos" panose="020B0004020202020204" pitchFamily="34" charset="0"/>
              </a:rPr>
              <a:t>By leveraging AI, your business can anticipate customer needs, resolve issues faster, and create deeper, more personalized connections. </a:t>
            </a:r>
          </a:p>
          <a:p>
            <a:pPr algn="l">
              <a:lnSpc>
                <a:spcPts val="1500"/>
              </a:lnSpc>
            </a:pPr>
            <a:endParaRPr lang="en-US" sz="1100" dirty="0">
              <a:solidFill>
                <a:srgbClr val="242424"/>
              </a:solidFill>
              <a:latin typeface="Aptos" panose="020B0004020202020204" pitchFamily="34" charset="0"/>
            </a:endParaRPr>
          </a:p>
          <a:p>
            <a:pPr algn="l">
              <a:lnSpc>
                <a:spcPts val="1500"/>
              </a:lnSpc>
            </a:pPr>
            <a:r>
              <a:rPr lang="en-US" sz="1100" b="0" i="0" dirty="0">
                <a:solidFill>
                  <a:srgbClr val="242424"/>
                </a:solidFill>
                <a:effectLst/>
                <a:latin typeface="Aptos" panose="020B0004020202020204" pitchFamily="34" charset="0"/>
              </a:rPr>
              <a:t>This combination of AI, omnichannel engagement, and advanced analytics positions your business to deliver exceptional service at scale, helping you stay ahead in a rapidly evolving marketplace</a:t>
            </a:r>
          </a:p>
        </p:txBody>
      </p:sp>
      <p:sp>
        <p:nvSpPr>
          <p:cNvPr id="9" name="Kotak Teks 8">
            <a:extLst>
              <a:ext uri="{FF2B5EF4-FFF2-40B4-BE49-F238E27FC236}">
                <a16:creationId xmlns:a16="http://schemas.microsoft.com/office/drawing/2014/main" id="{680AF662-4D2B-8A47-8E52-2ECD0593E30F}"/>
              </a:ext>
            </a:extLst>
          </p:cNvPr>
          <p:cNvSpPr txBox="1"/>
          <p:nvPr/>
        </p:nvSpPr>
        <p:spPr>
          <a:xfrm>
            <a:off x="8677248" y="4187697"/>
            <a:ext cx="5458566" cy="369332"/>
          </a:xfrm>
          <a:prstGeom prst="rect">
            <a:avLst/>
          </a:prstGeom>
          <a:noFill/>
        </p:spPr>
        <p:txBody>
          <a:bodyPr wrap="square" rtlCol="0">
            <a:spAutoFit/>
          </a:bodyPr>
          <a:lstStyle/>
          <a:p>
            <a:endParaRPr lang="en-ID" dirty="0"/>
          </a:p>
        </p:txBody>
      </p:sp>
      <p:sp>
        <p:nvSpPr>
          <p:cNvPr id="10" name="Kotak Teks 9">
            <a:extLst>
              <a:ext uri="{FF2B5EF4-FFF2-40B4-BE49-F238E27FC236}">
                <a16:creationId xmlns:a16="http://schemas.microsoft.com/office/drawing/2014/main" id="{E0DB3610-B062-C6EE-0040-9C0B8A80D9BF}"/>
              </a:ext>
            </a:extLst>
          </p:cNvPr>
          <p:cNvSpPr txBox="1"/>
          <p:nvPr/>
        </p:nvSpPr>
        <p:spPr>
          <a:xfrm>
            <a:off x="7966048" y="2096563"/>
            <a:ext cx="3993317" cy="3399585"/>
          </a:xfrm>
          <a:prstGeom prst="rect">
            <a:avLst/>
          </a:prstGeom>
          <a:noFill/>
        </p:spPr>
        <p:txBody>
          <a:bodyPr wrap="square" rtlCol="0">
            <a:spAutoFit/>
          </a:bodyPr>
          <a:lstStyle/>
          <a:p>
            <a:pPr>
              <a:lnSpc>
                <a:spcPts val="1400"/>
              </a:lnSpc>
            </a:pPr>
            <a:r>
              <a:rPr lang="en-US" sz="1200" b="1" dirty="0">
                <a:solidFill>
                  <a:srgbClr val="00B0F0"/>
                </a:solidFill>
                <a:latin typeface="Aptos" panose="020B0004020202020204" pitchFamily="34" charset="0"/>
              </a:rPr>
              <a:t>Key Benefits of Investing in </a:t>
            </a:r>
            <a:r>
              <a:rPr lang="en-US" sz="1200" b="1" dirty="0" err="1">
                <a:solidFill>
                  <a:srgbClr val="00B0F0"/>
                </a:solidFill>
                <a:latin typeface="Aptos" panose="020B0004020202020204" pitchFamily="34" charset="0"/>
              </a:rPr>
              <a:t>CyCX</a:t>
            </a:r>
            <a:endParaRPr lang="en-US" sz="1200" b="1" dirty="0">
              <a:solidFill>
                <a:srgbClr val="00B0F0"/>
              </a:solidFill>
              <a:latin typeface="Aptos" panose="020B0004020202020204" pitchFamily="34" charset="0"/>
            </a:endParaRPr>
          </a:p>
          <a:p>
            <a:pPr>
              <a:lnSpc>
                <a:spcPts val="1400"/>
              </a:lnSpc>
            </a:pPr>
            <a:endParaRPr lang="en-US" sz="1200" b="1" dirty="0">
              <a:solidFill>
                <a:srgbClr val="00B0F0"/>
              </a:solidFill>
              <a:latin typeface="Aptos" panose="020B0004020202020204" pitchFamily="34" charset="0"/>
            </a:endParaRPr>
          </a:p>
          <a:p>
            <a:pPr>
              <a:lnSpc>
                <a:spcPts val="1400"/>
              </a:lnSpc>
            </a:pPr>
            <a:endParaRPr lang="en-US" sz="1100" dirty="0">
              <a:solidFill>
                <a:schemeClr val="bg1"/>
              </a:solidFill>
              <a:latin typeface="Aptos" panose="020B0004020202020204" pitchFamily="34" charset="0"/>
            </a:endParaRPr>
          </a:p>
          <a:p>
            <a:pPr marL="628650" lvl="1" indent="-171450">
              <a:lnSpc>
                <a:spcPct val="150000"/>
              </a:lnSpc>
              <a:buFont typeface="Arial" panose="020B0604020202020204" pitchFamily="34" charset="0"/>
              <a:buChar char="•"/>
            </a:pPr>
            <a:r>
              <a:rPr lang="en-US" sz="1100" dirty="0">
                <a:solidFill>
                  <a:schemeClr val="bg1"/>
                </a:solidFill>
                <a:latin typeface="Aptos" panose="020B0004020202020204" pitchFamily="34" charset="0"/>
              </a:rPr>
              <a:t>Enhanced customer engagement across all communication channels</a:t>
            </a:r>
          </a:p>
          <a:p>
            <a:pPr marL="628650" lvl="1" indent="-171450">
              <a:lnSpc>
                <a:spcPct val="150000"/>
              </a:lnSpc>
              <a:buFont typeface="Arial" panose="020B0604020202020204" pitchFamily="34" charset="0"/>
              <a:buChar char="•"/>
            </a:pPr>
            <a:r>
              <a:rPr lang="en-US" sz="1100" dirty="0">
                <a:solidFill>
                  <a:schemeClr val="bg1"/>
                </a:solidFill>
                <a:latin typeface="Aptos" panose="020B0004020202020204" pitchFamily="34" charset="0"/>
              </a:rPr>
              <a:t>Faster response times with AI-powered smart routing</a:t>
            </a:r>
          </a:p>
          <a:p>
            <a:pPr marL="628650" lvl="1" indent="-171450">
              <a:lnSpc>
                <a:spcPct val="150000"/>
              </a:lnSpc>
              <a:buFont typeface="Arial" panose="020B0604020202020204" pitchFamily="34" charset="0"/>
              <a:buChar char="•"/>
            </a:pPr>
            <a:r>
              <a:rPr lang="en-US" sz="1100" dirty="0">
                <a:solidFill>
                  <a:schemeClr val="bg1"/>
                </a:solidFill>
                <a:latin typeface="Aptos" panose="020B0004020202020204" pitchFamily="34" charset="0"/>
              </a:rPr>
              <a:t>Increased agent productivity through automation of routine tasks</a:t>
            </a:r>
          </a:p>
          <a:p>
            <a:pPr marL="628650" lvl="1" indent="-171450">
              <a:lnSpc>
                <a:spcPct val="150000"/>
              </a:lnSpc>
              <a:buFont typeface="Arial" panose="020B0604020202020204" pitchFamily="34" charset="0"/>
              <a:buChar char="•"/>
            </a:pPr>
            <a:r>
              <a:rPr lang="en-US" sz="1100" dirty="0">
                <a:solidFill>
                  <a:schemeClr val="bg1"/>
                </a:solidFill>
                <a:latin typeface="Aptos" panose="020B0004020202020204" pitchFamily="34" charset="0"/>
              </a:rPr>
              <a:t>Actionable insights and real-time data for better decision-making</a:t>
            </a:r>
          </a:p>
          <a:p>
            <a:pPr marL="628650" lvl="1" indent="-171450">
              <a:lnSpc>
                <a:spcPct val="150000"/>
              </a:lnSpc>
              <a:buFont typeface="Arial" panose="020B0604020202020204" pitchFamily="34" charset="0"/>
              <a:buChar char="•"/>
            </a:pPr>
            <a:r>
              <a:rPr lang="en-US" sz="1100" dirty="0">
                <a:solidFill>
                  <a:schemeClr val="bg1"/>
                </a:solidFill>
                <a:latin typeface="Aptos" panose="020B0004020202020204" pitchFamily="34" charset="0"/>
              </a:rPr>
              <a:t>Ongoing performance improvements through AI-driven analytics and feedback tools</a:t>
            </a:r>
          </a:p>
          <a:p>
            <a:pPr marL="628650" lvl="1" indent="-171450">
              <a:lnSpc>
                <a:spcPct val="150000"/>
              </a:lnSpc>
              <a:buFont typeface="Arial" panose="020B0604020202020204" pitchFamily="34" charset="0"/>
              <a:buChar char="•"/>
            </a:pPr>
            <a:r>
              <a:rPr lang="en-US" sz="1100" dirty="0">
                <a:solidFill>
                  <a:schemeClr val="bg1"/>
                </a:solidFill>
                <a:latin typeface="Aptos" panose="020B0004020202020204" pitchFamily="34" charset="0"/>
              </a:rPr>
              <a:t>Scalable and future-ready platform to grow with your business</a:t>
            </a:r>
            <a:endParaRPr lang="en-ID" sz="1100" dirty="0">
              <a:solidFill>
                <a:schemeClr val="bg1"/>
              </a:solidFill>
              <a:latin typeface="Aptos" panose="020B0004020202020204" pitchFamily="34" charset="0"/>
            </a:endParaRPr>
          </a:p>
        </p:txBody>
      </p:sp>
      <p:sp>
        <p:nvSpPr>
          <p:cNvPr id="11" name="Kotak Teks 10">
            <a:extLst>
              <a:ext uri="{FF2B5EF4-FFF2-40B4-BE49-F238E27FC236}">
                <a16:creationId xmlns:a16="http://schemas.microsoft.com/office/drawing/2014/main" id="{5F72C305-7D2D-1CD9-B5B9-BBDF4660A2B6}"/>
              </a:ext>
            </a:extLst>
          </p:cNvPr>
          <p:cNvSpPr txBox="1"/>
          <p:nvPr/>
        </p:nvSpPr>
        <p:spPr>
          <a:xfrm>
            <a:off x="7119680" y="7633054"/>
            <a:ext cx="6453344" cy="621580"/>
          </a:xfrm>
          <a:prstGeom prst="rect">
            <a:avLst/>
          </a:prstGeom>
          <a:noFill/>
        </p:spPr>
        <p:txBody>
          <a:bodyPr wrap="square" rtlCol="0">
            <a:spAutoFit/>
          </a:bodyPr>
          <a:lstStyle/>
          <a:p>
            <a:pPr>
              <a:lnSpc>
                <a:spcPts val="1400"/>
              </a:lnSpc>
            </a:pPr>
            <a:r>
              <a:rPr lang="en-US" sz="1000" dirty="0">
                <a:latin typeface="Aptos" panose="020B0004020202020204" pitchFamily="34" charset="0"/>
              </a:rPr>
              <a:t>By investing in </a:t>
            </a:r>
            <a:r>
              <a:rPr lang="en-US" sz="1000" dirty="0" err="1">
                <a:latin typeface="Aptos" panose="020B0004020202020204" pitchFamily="34" charset="0"/>
              </a:rPr>
              <a:t>CyCX</a:t>
            </a:r>
            <a:r>
              <a:rPr lang="en-US" sz="1000" dirty="0">
                <a:latin typeface="Aptos" panose="020B0004020202020204" pitchFamily="34" charset="0"/>
              </a:rPr>
              <a:t>, you’re not just improving your contact center—you’re transforming the way you engage with your customers, drive revenue, and stay ahead in a competitive landscape. Experience the future of customer service with </a:t>
            </a:r>
            <a:r>
              <a:rPr lang="en-US" sz="1000" dirty="0" err="1">
                <a:latin typeface="Aptos" panose="020B0004020202020204" pitchFamily="34" charset="0"/>
              </a:rPr>
              <a:t>CyCX</a:t>
            </a:r>
            <a:r>
              <a:rPr lang="en-US" sz="1000" dirty="0">
                <a:latin typeface="Aptos" panose="020B0004020202020204" pitchFamily="34" charset="0"/>
              </a:rPr>
              <a:t>, and ensure that your business delivers the exceptional service that today’s customers demand.</a:t>
            </a:r>
            <a:endParaRPr lang="en-ID" sz="1000" dirty="0">
              <a:latin typeface="Aptos" panose="020B0004020202020204" pitchFamily="34" charset="0"/>
            </a:endParaRPr>
          </a:p>
        </p:txBody>
      </p:sp>
      <p:sp>
        <p:nvSpPr>
          <p:cNvPr id="12" name="TextBox 27">
            <a:extLst>
              <a:ext uri="{FF2B5EF4-FFF2-40B4-BE49-F238E27FC236}">
                <a16:creationId xmlns:a16="http://schemas.microsoft.com/office/drawing/2014/main" id="{9FA8DD84-1EA5-A95F-11DD-B65A14767063}"/>
              </a:ext>
            </a:extLst>
          </p:cNvPr>
          <p:cNvSpPr txBox="1"/>
          <p:nvPr/>
        </p:nvSpPr>
        <p:spPr>
          <a:xfrm>
            <a:off x="215403" y="703797"/>
            <a:ext cx="4801097" cy="1811009"/>
          </a:xfrm>
          <a:prstGeom prst="rect">
            <a:avLst/>
          </a:prstGeom>
          <a:noFill/>
        </p:spPr>
        <p:txBody>
          <a:bodyPr wrap="square">
            <a:spAutoFit/>
          </a:bodyPr>
          <a:lstStyle/>
          <a:p>
            <a:pPr algn="l">
              <a:lnSpc>
                <a:spcPts val="1500"/>
              </a:lnSpc>
            </a:pPr>
            <a:r>
              <a:rPr lang="en-US" sz="1100" b="1" i="0" dirty="0">
                <a:solidFill>
                  <a:srgbClr val="242424"/>
                </a:solidFill>
                <a:effectLst/>
                <a:latin typeface="Aptos" panose="020B0004020202020204" pitchFamily="34" charset="0"/>
              </a:rPr>
              <a:t>Leverage Real-Time Data to Make Smarter Decisions</a:t>
            </a:r>
          </a:p>
          <a:p>
            <a:pPr algn="l">
              <a:lnSpc>
                <a:spcPts val="1500"/>
              </a:lnSpc>
            </a:pPr>
            <a:r>
              <a:rPr lang="en-US" sz="1100" b="0" i="0" dirty="0" err="1">
                <a:solidFill>
                  <a:srgbClr val="242424"/>
                </a:solidFill>
                <a:effectLst/>
                <a:latin typeface="Aptos" panose="020B0004020202020204" pitchFamily="34" charset="0"/>
              </a:rPr>
              <a:t>CyCX’s</a:t>
            </a:r>
            <a:r>
              <a:rPr lang="en-US" sz="1100" b="0" i="0" dirty="0">
                <a:solidFill>
                  <a:srgbClr val="242424"/>
                </a:solidFill>
                <a:effectLst/>
                <a:latin typeface="Aptos" panose="020B0004020202020204" pitchFamily="34" charset="0"/>
              </a:rPr>
              <a:t> AI-powered insights and real-time data allow you to monitor performance and adjust your strategy instantly. </a:t>
            </a:r>
          </a:p>
          <a:p>
            <a:pPr algn="l">
              <a:lnSpc>
                <a:spcPts val="1500"/>
              </a:lnSpc>
            </a:pPr>
            <a:endParaRPr lang="en-US" sz="1100" b="0" i="0" dirty="0">
              <a:solidFill>
                <a:srgbClr val="242424"/>
              </a:solidFill>
              <a:effectLst/>
              <a:latin typeface="Aptos" panose="020B0004020202020204" pitchFamily="34" charset="0"/>
            </a:endParaRPr>
          </a:p>
          <a:p>
            <a:pPr algn="l">
              <a:lnSpc>
                <a:spcPts val="1500"/>
              </a:lnSpc>
            </a:pPr>
            <a:r>
              <a:rPr lang="en-US" sz="1100" b="0" i="0" dirty="0">
                <a:solidFill>
                  <a:srgbClr val="242424"/>
                </a:solidFill>
                <a:effectLst/>
                <a:latin typeface="Aptos" panose="020B0004020202020204" pitchFamily="34" charset="0"/>
              </a:rPr>
              <a:t>With customizable dashboards that display key metrics such as service levels, customer satisfaction, and agent performance, you’ll have all the information you need to make data-driven decisions. Intelligent bots work behind the scenes, tracking service quality and alerting you to issues before they impact customer satisfaction.</a:t>
            </a:r>
          </a:p>
        </p:txBody>
      </p:sp>
      <p:pic>
        <p:nvPicPr>
          <p:cNvPr id="13" name="Grafik 12">
            <a:extLst>
              <a:ext uri="{FF2B5EF4-FFF2-40B4-BE49-F238E27FC236}">
                <a16:creationId xmlns:a16="http://schemas.microsoft.com/office/drawing/2014/main" id="{BE00CC91-F5A2-D67B-1CC2-8F473B65428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695095" y="2963774"/>
            <a:ext cx="967131" cy="1407097"/>
          </a:xfrm>
          <a:prstGeom prst="rect">
            <a:avLst/>
          </a:prstGeom>
        </p:spPr>
      </p:pic>
      <p:pic>
        <p:nvPicPr>
          <p:cNvPr id="14" name="Grafik 13">
            <a:extLst>
              <a:ext uri="{FF2B5EF4-FFF2-40B4-BE49-F238E27FC236}">
                <a16:creationId xmlns:a16="http://schemas.microsoft.com/office/drawing/2014/main" id="{F16902FD-15C8-466B-9BFC-9D74A21D9BD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549799" y="4928151"/>
            <a:ext cx="1257722" cy="1398148"/>
          </a:xfrm>
          <a:prstGeom prst="rect">
            <a:avLst/>
          </a:prstGeom>
        </p:spPr>
      </p:pic>
      <p:pic>
        <p:nvPicPr>
          <p:cNvPr id="15" name="Grafik 14">
            <a:extLst>
              <a:ext uri="{FF2B5EF4-FFF2-40B4-BE49-F238E27FC236}">
                <a16:creationId xmlns:a16="http://schemas.microsoft.com/office/drawing/2014/main" id="{8DA79B80-5D5F-C5E1-E610-80426EB4AE8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592967" y="1066248"/>
            <a:ext cx="1171386" cy="1171386"/>
          </a:xfrm>
          <a:prstGeom prst="rect">
            <a:avLst/>
          </a:prstGeom>
        </p:spPr>
      </p:pic>
    </p:spTree>
    <p:extLst>
      <p:ext uri="{BB962C8B-B14F-4D97-AF65-F5344CB8AC3E}">
        <p14:creationId xmlns:p14="http://schemas.microsoft.com/office/powerpoint/2010/main" val="41838874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Persegi Panjang 15">
            <a:extLst>
              <a:ext uri="{FF2B5EF4-FFF2-40B4-BE49-F238E27FC236}">
                <a16:creationId xmlns:a16="http://schemas.microsoft.com/office/drawing/2014/main" id="{C9294A4A-5734-8DED-F2F8-A17509CAE2FB}"/>
              </a:ext>
            </a:extLst>
          </p:cNvPr>
          <p:cNvSpPr>
            <a:spLocks/>
          </p:cNvSpPr>
          <p:nvPr/>
        </p:nvSpPr>
        <p:spPr>
          <a:xfrm>
            <a:off x="0" y="1011483"/>
            <a:ext cx="12192000" cy="249035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4" name="TextBox 3">
            <a:extLst>
              <a:ext uri="{FF2B5EF4-FFF2-40B4-BE49-F238E27FC236}">
                <a16:creationId xmlns:a16="http://schemas.microsoft.com/office/drawing/2014/main" id="{B04DC273-109A-ADEE-6AB0-75CB626E1B05}"/>
              </a:ext>
            </a:extLst>
          </p:cNvPr>
          <p:cNvSpPr txBox="1"/>
          <p:nvPr/>
        </p:nvSpPr>
        <p:spPr>
          <a:xfrm>
            <a:off x="215403" y="132656"/>
            <a:ext cx="7880847" cy="4616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48ED1"/>
                </a:solidFill>
                <a:effectLst/>
                <a:uLnTx/>
                <a:uFillTx/>
                <a:latin typeface="Aptos" panose="020B0004020202020204" pitchFamily="34" charset="0"/>
                <a:cs typeface="Segoe UI Semibold"/>
              </a:rPr>
              <a:t>CyCX</a:t>
            </a:r>
            <a:r>
              <a:rPr kumimoji="0" lang="en-US" sz="2400" b="1" i="0" u="none" strike="noStrike" kern="1200" cap="none" spc="0" normalizeH="0" baseline="0" noProof="0" dirty="0">
                <a:ln>
                  <a:noFill/>
                </a:ln>
                <a:solidFill>
                  <a:srgbClr val="048ED1"/>
                </a:solidFill>
                <a:effectLst/>
                <a:uLnTx/>
                <a:uFillTx/>
                <a:latin typeface="Aptos" panose="020B0004020202020204" pitchFamily="34" charset="0"/>
                <a:cs typeface="Segoe UI Semibold"/>
              </a:rPr>
              <a:t> Contact Centre Solution in the Age of AI</a:t>
            </a:r>
          </a:p>
        </p:txBody>
      </p:sp>
      <p:sp>
        <p:nvSpPr>
          <p:cNvPr id="5" name="TextBox 27">
            <a:extLst>
              <a:ext uri="{FF2B5EF4-FFF2-40B4-BE49-F238E27FC236}">
                <a16:creationId xmlns:a16="http://schemas.microsoft.com/office/drawing/2014/main" id="{292D01E0-D771-BA67-3981-E83D103F5166}"/>
              </a:ext>
            </a:extLst>
          </p:cNvPr>
          <p:cNvSpPr txBox="1"/>
          <p:nvPr/>
        </p:nvSpPr>
        <p:spPr>
          <a:xfrm>
            <a:off x="215402" y="3854539"/>
            <a:ext cx="3150734" cy="2542299"/>
          </a:xfrm>
          <a:prstGeom prst="rect">
            <a:avLst/>
          </a:prstGeom>
          <a:noFill/>
        </p:spPr>
        <p:txBody>
          <a:bodyPr wrap="square">
            <a:spAutoFit/>
          </a:bodyPr>
          <a:lstStyle/>
          <a:p>
            <a:pPr algn="l">
              <a:lnSpc>
                <a:spcPts val="1600"/>
              </a:lnSpc>
            </a:pPr>
            <a:r>
              <a:rPr lang="en-US" sz="1100" b="1" i="0" dirty="0">
                <a:solidFill>
                  <a:srgbClr val="242424"/>
                </a:solidFill>
                <a:effectLst/>
                <a:latin typeface="Aptos" panose="020B0004020202020204" pitchFamily="34" charset="0"/>
              </a:rPr>
              <a:t>Revolutionize Your Customer Experience with </a:t>
            </a:r>
            <a:r>
              <a:rPr lang="en-US" sz="1100" b="1" i="0" dirty="0" err="1">
                <a:solidFill>
                  <a:srgbClr val="242424"/>
                </a:solidFill>
                <a:effectLst/>
                <a:latin typeface="Aptos" panose="020B0004020202020204" pitchFamily="34" charset="0"/>
              </a:rPr>
              <a:t>Cytrack</a:t>
            </a:r>
            <a:endParaRPr lang="en-US" sz="1100" b="1" i="0" dirty="0">
              <a:solidFill>
                <a:srgbClr val="242424"/>
              </a:solidFill>
              <a:effectLst/>
              <a:latin typeface="Aptos" panose="020B0004020202020204" pitchFamily="34" charset="0"/>
            </a:endParaRPr>
          </a:p>
          <a:p>
            <a:pPr algn="l">
              <a:lnSpc>
                <a:spcPts val="1600"/>
              </a:lnSpc>
            </a:pPr>
            <a:r>
              <a:rPr lang="en-US" sz="1100" b="0" i="0" dirty="0" err="1">
                <a:solidFill>
                  <a:srgbClr val="242424"/>
                </a:solidFill>
                <a:effectLst/>
                <a:latin typeface="Aptos" panose="020B0004020202020204" pitchFamily="34" charset="0"/>
              </a:rPr>
              <a:t>Cytrack’s</a:t>
            </a:r>
            <a:r>
              <a:rPr lang="en-US" sz="1100" b="0" i="0" dirty="0">
                <a:solidFill>
                  <a:srgbClr val="242424"/>
                </a:solidFill>
                <a:effectLst/>
                <a:latin typeface="Aptos" panose="020B0004020202020204" pitchFamily="34" charset="0"/>
              </a:rPr>
              <a:t> AI-powered </a:t>
            </a:r>
            <a:r>
              <a:rPr lang="en-US" sz="1100" b="0" i="0" dirty="0" err="1">
                <a:solidFill>
                  <a:srgbClr val="242424"/>
                </a:solidFill>
                <a:effectLst/>
                <a:latin typeface="Aptos" panose="020B0004020202020204" pitchFamily="34" charset="0"/>
              </a:rPr>
              <a:t>CyCX</a:t>
            </a:r>
            <a:r>
              <a:rPr lang="en-US" sz="1100" b="0" i="0" dirty="0">
                <a:solidFill>
                  <a:srgbClr val="242424"/>
                </a:solidFill>
                <a:effectLst/>
                <a:latin typeface="Aptos" panose="020B0004020202020204" pitchFamily="34" charset="0"/>
              </a:rPr>
              <a:t> Contact Centre redefines the way you connect with customers. Our state-of-the-art technology boosts engagement, automates workflows, and maximizes performance. Empower your team with real-time insights, effortless automation, and advanced reporting tools. With </a:t>
            </a:r>
            <a:r>
              <a:rPr lang="en-US" sz="1100" b="0" i="0" dirty="0" err="1">
                <a:solidFill>
                  <a:srgbClr val="242424"/>
                </a:solidFill>
                <a:effectLst/>
                <a:latin typeface="Aptos" panose="020B0004020202020204" pitchFamily="34" charset="0"/>
              </a:rPr>
              <a:t>Cytrack</a:t>
            </a:r>
            <a:r>
              <a:rPr lang="en-US" sz="1100" b="0" i="0" dirty="0">
                <a:solidFill>
                  <a:srgbClr val="242424"/>
                </a:solidFill>
                <a:effectLst/>
                <a:latin typeface="Aptos" panose="020B0004020202020204" pitchFamily="34" charset="0"/>
              </a:rPr>
              <a:t>, your customer service team doesn’t just get smarter – they become unstoppable with features designed for excellence:</a:t>
            </a:r>
          </a:p>
        </p:txBody>
      </p:sp>
      <p:sp>
        <p:nvSpPr>
          <p:cNvPr id="6" name="TextBox 27">
            <a:extLst>
              <a:ext uri="{FF2B5EF4-FFF2-40B4-BE49-F238E27FC236}">
                <a16:creationId xmlns:a16="http://schemas.microsoft.com/office/drawing/2014/main" id="{65AD90FE-E4F8-F0AC-BA29-491B56BA88B0}"/>
              </a:ext>
            </a:extLst>
          </p:cNvPr>
          <p:cNvSpPr txBox="1"/>
          <p:nvPr/>
        </p:nvSpPr>
        <p:spPr>
          <a:xfrm>
            <a:off x="4070239" y="3854539"/>
            <a:ext cx="3597385" cy="2542299"/>
          </a:xfrm>
          <a:prstGeom prst="rect">
            <a:avLst/>
          </a:prstGeom>
          <a:noFill/>
        </p:spPr>
        <p:txBody>
          <a:bodyPr wrap="square">
            <a:spAutoFit/>
          </a:bodyPr>
          <a:lstStyle/>
          <a:p>
            <a:pPr algn="l">
              <a:lnSpc>
                <a:spcPts val="1600"/>
              </a:lnSpc>
            </a:pPr>
            <a:r>
              <a:rPr lang="en-US" sz="1100" b="1" i="0" dirty="0">
                <a:solidFill>
                  <a:srgbClr val="242424"/>
                </a:solidFill>
                <a:effectLst/>
                <a:latin typeface="Aptos" panose="020B0004020202020204" pitchFamily="34" charset="0"/>
              </a:rPr>
              <a:t>Smart Contact Center Agent Interface</a:t>
            </a:r>
          </a:p>
          <a:p>
            <a:pPr algn="l">
              <a:lnSpc>
                <a:spcPts val="1600"/>
              </a:lnSpc>
            </a:pPr>
            <a:r>
              <a:rPr lang="en-US" sz="1100" b="0" i="0" dirty="0">
                <a:solidFill>
                  <a:srgbClr val="242424"/>
                </a:solidFill>
                <a:effectLst/>
                <a:latin typeface="Aptos" panose="020B0004020202020204" pitchFamily="34" charset="0"/>
              </a:rPr>
              <a:t>Streamline your customer service and empower your agents with </a:t>
            </a:r>
            <a:r>
              <a:rPr lang="en-US" sz="1100" b="0" i="0" dirty="0" err="1">
                <a:solidFill>
                  <a:srgbClr val="242424"/>
                </a:solidFill>
                <a:effectLst/>
                <a:latin typeface="Aptos" panose="020B0004020202020204" pitchFamily="34" charset="0"/>
              </a:rPr>
              <a:t>CyDesk</a:t>
            </a:r>
            <a:r>
              <a:rPr lang="en-US" sz="1100" b="0" i="0" dirty="0">
                <a:solidFill>
                  <a:srgbClr val="242424"/>
                </a:solidFill>
                <a:effectLst/>
                <a:latin typeface="Aptos" panose="020B0004020202020204" pitchFamily="34" charset="0"/>
              </a:rPr>
              <a:t>, running in a browser or optionally integrated with Microsoft Teams, the powerful agent interface for the </a:t>
            </a:r>
            <a:r>
              <a:rPr lang="en-US" sz="1100" b="0" i="0" dirty="0" err="1">
                <a:solidFill>
                  <a:srgbClr val="242424"/>
                </a:solidFill>
                <a:effectLst/>
                <a:latin typeface="Aptos" panose="020B0004020202020204" pitchFamily="34" charset="0"/>
              </a:rPr>
              <a:t>CyCX</a:t>
            </a:r>
            <a:r>
              <a:rPr lang="en-US" sz="1100" b="0" i="0" dirty="0">
                <a:solidFill>
                  <a:srgbClr val="242424"/>
                </a:solidFill>
                <a:effectLst/>
                <a:latin typeface="Aptos" panose="020B0004020202020204" pitchFamily="34" charset="0"/>
              </a:rPr>
              <a:t> AI-powered contact center. </a:t>
            </a:r>
            <a:r>
              <a:rPr lang="en-US" sz="1100" b="0" i="0" dirty="0" err="1">
                <a:solidFill>
                  <a:srgbClr val="242424"/>
                </a:solidFill>
                <a:effectLst/>
                <a:latin typeface="Aptos" panose="020B0004020202020204" pitchFamily="34" charset="0"/>
              </a:rPr>
              <a:t>CyDesk</a:t>
            </a:r>
            <a:r>
              <a:rPr lang="en-US" sz="1100" b="0" i="0" dirty="0">
                <a:solidFill>
                  <a:srgbClr val="242424"/>
                </a:solidFill>
                <a:effectLst/>
                <a:latin typeface="Aptos" panose="020B0004020202020204" pitchFamily="34" charset="0"/>
              </a:rPr>
              <a:t> unifies communications, integrates CRM, and provides AI agent assistance to enhance efficiency and </a:t>
            </a:r>
            <a:r>
              <a:rPr lang="en-US" sz="1100" b="0" i="0" dirty="0" err="1">
                <a:solidFill>
                  <a:srgbClr val="242424"/>
                </a:solidFill>
                <a:effectLst/>
                <a:latin typeface="Aptos" panose="020B0004020202020204" pitchFamily="34" charset="0"/>
              </a:rPr>
              <a:t>personalise</a:t>
            </a:r>
            <a:r>
              <a:rPr lang="en-US" sz="1100" b="0" i="0" dirty="0">
                <a:solidFill>
                  <a:srgbClr val="242424"/>
                </a:solidFill>
                <a:effectLst/>
                <a:latin typeface="Aptos" panose="020B0004020202020204" pitchFamily="34" charset="0"/>
              </a:rPr>
              <a:t> every customer connection. With presence tracking and our awesome interactions view giving a </a:t>
            </a:r>
            <a:r>
              <a:rPr lang="en-US" sz="1100" b="0" i="0" dirty="0" err="1">
                <a:solidFill>
                  <a:srgbClr val="242424"/>
                </a:solidFill>
                <a:effectLst/>
                <a:latin typeface="Aptos" panose="020B0004020202020204" pitchFamily="34" charset="0"/>
              </a:rPr>
              <a:t>centralised</a:t>
            </a:r>
            <a:r>
              <a:rPr lang="en-US" sz="1100" b="0" i="0" dirty="0">
                <a:solidFill>
                  <a:srgbClr val="242424"/>
                </a:solidFill>
                <a:effectLst/>
                <a:latin typeface="Aptos" panose="020B0004020202020204" pitchFamily="34" charset="0"/>
              </a:rPr>
              <a:t> view of all customer touchpoints, your agents are empowered to deliver seamless, responsive service that improves satisfaction and operational flow.</a:t>
            </a:r>
          </a:p>
        </p:txBody>
      </p:sp>
      <p:sp>
        <p:nvSpPr>
          <p:cNvPr id="7" name="TextBox 27">
            <a:extLst>
              <a:ext uri="{FF2B5EF4-FFF2-40B4-BE49-F238E27FC236}">
                <a16:creationId xmlns:a16="http://schemas.microsoft.com/office/drawing/2014/main" id="{7213C7C9-0FC5-3C70-D5AA-DE61D0BEB220}"/>
              </a:ext>
            </a:extLst>
          </p:cNvPr>
          <p:cNvSpPr txBox="1"/>
          <p:nvPr/>
        </p:nvSpPr>
        <p:spPr>
          <a:xfrm>
            <a:off x="8220310" y="3854539"/>
            <a:ext cx="3784863" cy="1721562"/>
          </a:xfrm>
          <a:prstGeom prst="rect">
            <a:avLst/>
          </a:prstGeom>
          <a:noFill/>
        </p:spPr>
        <p:txBody>
          <a:bodyPr wrap="square">
            <a:spAutoFit/>
          </a:bodyPr>
          <a:lstStyle/>
          <a:p>
            <a:pPr algn="l">
              <a:lnSpc>
                <a:spcPts val="1600"/>
              </a:lnSpc>
            </a:pPr>
            <a:r>
              <a:rPr lang="en-US" sz="1100" b="1" i="0" dirty="0">
                <a:solidFill>
                  <a:srgbClr val="242424"/>
                </a:solidFill>
                <a:effectLst/>
                <a:latin typeface="Aptos" panose="020B0004020202020204" pitchFamily="34" charset="0"/>
              </a:rPr>
              <a:t>Real-Time Analytics &amp; Dashboards</a:t>
            </a:r>
          </a:p>
          <a:p>
            <a:pPr algn="l">
              <a:lnSpc>
                <a:spcPts val="1600"/>
              </a:lnSpc>
            </a:pPr>
            <a:r>
              <a:rPr lang="en-US" sz="1100" b="0" i="0" dirty="0">
                <a:solidFill>
                  <a:srgbClr val="242424"/>
                </a:solidFill>
                <a:effectLst/>
                <a:latin typeface="Aptos" panose="020B0004020202020204" pitchFamily="34" charset="0"/>
              </a:rPr>
              <a:t>Gain a competitive edge with </a:t>
            </a:r>
            <a:r>
              <a:rPr lang="en-US" sz="1100" b="0" i="0" dirty="0" err="1">
                <a:solidFill>
                  <a:srgbClr val="242424"/>
                </a:solidFill>
                <a:effectLst/>
                <a:latin typeface="Aptos" panose="020B0004020202020204" pitchFamily="34" charset="0"/>
              </a:rPr>
              <a:t>CyCX’s</a:t>
            </a:r>
            <a:r>
              <a:rPr lang="en-US" sz="1100" b="0" i="0" dirty="0">
                <a:solidFill>
                  <a:srgbClr val="242424"/>
                </a:solidFill>
                <a:effectLst/>
                <a:latin typeface="Aptos" panose="020B0004020202020204" pitchFamily="34" charset="0"/>
              </a:rPr>
              <a:t> live, customizable dashboards that offer an instant pulse on your contact center’s performance. Track key metrics like call volume, agent productivity, and customer satisfaction in real-time. Deep-dive into tailored reports that transform data into actionable insights, driving both efficiency and superior customer experiences.</a:t>
            </a:r>
          </a:p>
        </p:txBody>
      </p:sp>
      <p:pic>
        <p:nvPicPr>
          <p:cNvPr id="8" name="Gambar 7" descr="Sebuah gambar berisi orang, dalam ruangan, teks, Komputer pribadi&#10;&#10;Deskripsi dibuat secara otomatis">
            <a:extLst>
              <a:ext uri="{FF2B5EF4-FFF2-40B4-BE49-F238E27FC236}">
                <a16:creationId xmlns:a16="http://schemas.microsoft.com/office/drawing/2014/main" id="{2A923FDC-DA77-4404-0D9C-B4B836E10300}"/>
              </a:ext>
            </a:extLst>
          </p:cNvPr>
          <p:cNvPicPr>
            <a:picLocks noChangeAspect="1"/>
          </p:cNvPicPr>
          <p:nvPr/>
        </p:nvPicPr>
        <p:blipFill>
          <a:blip r:embed="rId2" cstate="hqprint">
            <a:extLst>
              <a:ext uri="{28A0092B-C50C-407E-A947-70E740481C1C}">
                <a14:useLocalDpi xmlns:a14="http://schemas.microsoft.com/office/drawing/2010/main" val="0"/>
              </a:ext>
            </a:extLst>
          </a:blip>
          <a:srcRect r="10181" b="-774"/>
          <a:stretch/>
        </p:blipFill>
        <p:spPr>
          <a:xfrm>
            <a:off x="4117865" y="1021009"/>
            <a:ext cx="3342391" cy="2490350"/>
          </a:xfrm>
          <a:prstGeom prst="rect">
            <a:avLst/>
          </a:prstGeom>
        </p:spPr>
      </p:pic>
      <p:pic>
        <p:nvPicPr>
          <p:cNvPr id="9" name="Gambar 8">
            <a:extLst>
              <a:ext uri="{FF2B5EF4-FFF2-40B4-BE49-F238E27FC236}">
                <a16:creationId xmlns:a16="http://schemas.microsoft.com/office/drawing/2014/main" id="{4E9B6327-FCCF-DA6B-611B-52E158E83471}"/>
              </a:ext>
            </a:extLst>
          </p:cNvPr>
          <p:cNvPicPr>
            <a:picLocks noChangeAspect="1"/>
          </p:cNvPicPr>
          <p:nvPr/>
        </p:nvPicPr>
        <p:blipFill>
          <a:blip r:embed="rId3"/>
          <a:srcRect l="15273"/>
          <a:stretch/>
        </p:blipFill>
        <p:spPr>
          <a:xfrm>
            <a:off x="224928" y="1011483"/>
            <a:ext cx="3150734" cy="2480823"/>
          </a:xfrm>
          <a:prstGeom prst="rect">
            <a:avLst/>
          </a:prstGeom>
        </p:spPr>
      </p:pic>
      <p:pic>
        <p:nvPicPr>
          <p:cNvPr id="10" name="Gambar 9" descr="Sebuah gambar berisi teks, cuplikan layar, software, Ikon komputer&#10;&#10;Deskripsi dibuat secara otomatis">
            <a:extLst>
              <a:ext uri="{FF2B5EF4-FFF2-40B4-BE49-F238E27FC236}">
                <a16:creationId xmlns:a16="http://schemas.microsoft.com/office/drawing/2014/main" id="{7EAA1CD3-5F3A-A4F3-EC61-E3DC2A297971}"/>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214327" y="1254072"/>
            <a:ext cx="3699011" cy="2079678"/>
          </a:xfrm>
          <a:prstGeom prst="rect">
            <a:avLst/>
          </a:prstGeom>
        </p:spPr>
      </p:pic>
    </p:spTree>
    <p:extLst>
      <p:ext uri="{BB962C8B-B14F-4D97-AF65-F5344CB8AC3E}">
        <p14:creationId xmlns:p14="http://schemas.microsoft.com/office/powerpoint/2010/main" val="36150116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ersegi Panjang 10">
            <a:extLst>
              <a:ext uri="{FF2B5EF4-FFF2-40B4-BE49-F238E27FC236}">
                <a16:creationId xmlns:a16="http://schemas.microsoft.com/office/drawing/2014/main" id="{CB6C3FB5-EA39-E5A3-C733-E56341957ECE}"/>
              </a:ext>
            </a:extLst>
          </p:cNvPr>
          <p:cNvSpPr>
            <a:spLocks/>
          </p:cNvSpPr>
          <p:nvPr/>
        </p:nvSpPr>
        <p:spPr>
          <a:xfrm>
            <a:off x="0" y="1164225"/>
            <a:ext cx="12192000" cy="249035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4" name="TextBox 3">
            <a:extLst>
              <a:ext uri="{FF2B5EF4-FFF2-40B4-BE49-F238E27FC236}">
                <a16:creationId xmlns:a16="http://schemas.microsoft.com/office/drawing/2014/main" id="{97F2B85A-B8A3-3EF0-F9DE-B5086C9BBDAA}"/>
              </a:ext>
            </a:extLst>
          </p:cNvPr>
          <p:cNvSpPr txBox="1"/>
          <p:nvPr/>
        </p:nvSpPr>
        <p:spPr>
          <a:xfrm>
            <a:off x="215403" y="132656"/>
            <a:ext cx="7880847" cy="4616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48ED1"/>
                </a:solidFill>
                <a:effectLst/>
                <a:uLnTx/>
                <a:uFillTx/>
                <a:latin typeface="Aptos" panose="020B0004020202020204" pitchFamily="34" charset="0"/>
                <a:cs typeface="Segoe UI Semibold"/>
              </a:rPr>
              <a:t>CyCX</a:t>
            </a:r>
            <a:r>
              <a:rPr kumimoji="0" lang="en-US" sz="2400" b="1" i="0" u="none" strike="noStrike" kern="1200" cap="none" spc="0" normalizeH="0" baseline="0" noProof="0" dirty="0">
                <a:ln>
                  <a:noFill/>
                </a:ln>
                <a:solidFill>
                  <a:srgbClr val="048ED1"/>
                </a:solidFill>
                <a:effectLst/>
                <a:uLnTx/>
                <a:uFillTx/>
                <a:latin typeface="Aptos" panose="020B0004020202020204" pitchFamily="34" charset="0"/>
                <a:cs typeface="Segoe UI Semibold"/>
              </a:rPr>
              <a:t> Contact Centre Solution in the Age of AI</a:t>
            </a:r>
          </a:p>
        </p:txBody>
      </p:sp>
      <p:sp>
        <p:nvSpPr>
          <p:cNvPr id="5" name="TextBox 27">
            <a:extLst>
              <a:ext uri="{FF2B5EF4-FFF2-40B4-BE49-F238E27FC236}">
                <a16:creationId xmlns:a16="http://schemas.microsoft.com/office/drawing/2014/main" id="{23528333-5AD5-4366-4D8C-F5A8CAA40DCF}"/>
              </a:ext>
            </a:extLst>
          </p:cNvPr>
          <p:cNvSpPr txBox="1"/>
          <p:nvPr/>
        </p:nvSpPr>
        <p:spPr>
          <a:xfrm>
            <a:off x="202952" y="3983640"/>
            <a:ext cx="3216524" cy="2337115"/>
          </a:xfrm>
          <a:prstGeom prst="rect">
            <a:avLst/>
          </a:prstGeom>
          <a:noFill/>
        </p:spPr>
        <p:txBody>
          <a:bodyPr wrap="square">
            <a:spAutoFit/>
          </a:bodyPr>
          <a:lstStyle/>
          <a:p>
            <a:pPr algn="l">
              <a:lnSpc>
                <a:spcPts val="1600"/>
              </a:lnSpc>
            </a:pPr>
            <a:r>
              <a:rPr lang="en-US" sz="1100" b="1" i="0" dirty="0">
                <a:solidFill>
                  <a:srgbClr val="242424"/>
                </a:solidFill>
                <a:effectLst/>
                <a:latin typeface="Aptos" panose="020B0004020202020204" pitchFamily="34" charset="0"/>
              </a:rPr>
              <a:t>Customer Satisfaction Surveys &amp; Agent QA</a:t>
            </a:r>
          </a:p>
          <a:p>
            <a:pPr algn="l">
              <a:lnSpc>
                <a:spcPts val="1600"/>
              </a:lnSpc>
            </a:pPr>
            <a:r>
              <a:rPr lang="en-US" sz="1100" b="0" i="0" dirty="0">
                <a:solidFill>
                  <a:srgbClr val="242424"/>
                </a:solidFill>
                <a:effectLst/>
                <a:latin typeface="Aptos" panose="020B0004020202020204" pitchFamily="34" charset="0"/>
              </a:rPr>
              <a:t>Stay ahead of customer expectations with </a:t>
            </a:r>
            <a:r>
              <a:rPr lang="en-US" sz="1100" b="0" i="0" dirty="0" err="1">
                <a:solidFill>
                  <a:srgbClr val="242424"/>
                </a:solidFill>
                <a:effectLst/>
                <a:latin typeface="Aptos" panose="020B0004020202020204" pitchFamily="34" charset="0"/>
              </a:rPr>
              <a:t>CyCX’s</a:t>
            </a:r>
            <a:r>
              <a:rPr lang="en-US" sz="1100" b="0" i="0" dirty="0">
                <a:solidFill>
                  <a:srgbClr val="242424"/>
                </a:solidFill>
                <a:effectLst/>
                <a:latin typeface="Aptos" panose="020B0004020202020204" pitchFamily="34" charset="0"/>
              </a:rPr>
              <a:t> automated CSAT and QA surveys. Triggered after every customer interaction, these surveys provide immediate feedback and insights. AI-powered quality assurance reports streamline agent performance evaluations, using predefined criteria to ensure every interaction meets your high standards. </a:t>
            </a:r>
            <a:r>
              <a:rPr lang="en-US" sz="1100" b="0" i="0" dirty="0" err="1">
                <a:solidFill>
                  <a:srgbClr val="242424"/>
                </a:solidFill>
                <a:effectLst/>
                <a:latin typeface="Aptos" panose="020B0004020202020204" pitchFamily="34" charset="0"/>
              </a:rPr>
              <a:t>Cytrack</a:t>
            </a:r>
            <a:r>
              <a:rPr lang="en-US" sz="1100" b="0" i="0" dirty="0">
                <a:solidFill>
                  <a:srgbClr val="242424"/>
                </a:solidFill>
                <a:effectLst/>
                <a:latin typeface="Aptos" panose="020B0004020202020204" pitchFamily="34" charset="0"/>
              </a:rPr>
              <a:t> aligns your team with what matters most — customer satisfaction and service excellence.</a:t>
            </a:r>
          </a:p>
        </p:txBody>
      </p:sp>
      <p:sp>
        <p:nvSpPr>
          <p:cNvPr id="6" name="TextBox 27">
            <a:extLst>
              <a:ext uri="{FF2B5EF4-FFF2-40B4-BE49-F238E27FC236}">
                <a16:creationId xmlns:a16="http://schemas.microsoft.com/office/drawing/2014/main" id="{F9FFD2BD-19A2-8FD7-9244-C4A570849481}"/>
              </a:ext>
            </a:extLst>
          </p:cNvPr>
          <p:cNvSpPr txBox="1"/>
          <p:nvPr/>
        </p:nvSpPr>
        <p:spPr>
          <a:xfrm>
            <a:off x="4153264" y="3983640"/>
            <a:ext cx="3676285" cy="1721562"/>
          </a:xfrm>
          <a:prstGeom prst="rect">
            <a:avLst/>
          </a:prstGeom>
          <a:noFill/>
        </p:spPr>
        <p:txBody>
          <a:bodyPr wrap="square">
            <a:spAutoFit/>
          </a:bodyPr>
          <a:lstStyle/>
          <a:p>
            <a:pPr algn="l">
              <a:lnSpc>
                <a:spcPts val="1600"/>
              </a:lnSpc>
            </a:pPr>
            <a:r>
              <a:rPr lang="en-US" sz="1100" b="1" i="0" dirty="0">
                <a:solidFill>
                  <a:srgbClr val="242424"/>
                </a:solidFill>
                <a:effectLst/>
                <a:latin typeface="Aptos" panose="020B0004020202020204" pitchFamily="34" charset="0"/>
              </a:rPr>
              <a:t>Voice Recording, Training, &amp; Compliance</a:t>
            </a:r>
          </a:p>
          <a:p>
            <a:pPr algn="l">
              <a:lnSpc>
                <a:spcPts val="1600"/>
              </a:lnSpc>
            </a:pPr>
            <a:r>
              <a:rPr lang="en-US" sz="1100" b="0" i="0" dirty="0">
                <a:solidFill>
                  <a:srgbClr val="242424"/>
                </a:solidFill>
                <a:effectLst/>
                <a:latin typeface="Aptos" panose="020B0004020202020204" pitchFamily="34" charset="0"/>
              </a:rPr>
              <a:t>Take training and compliance to the next level with </a:t>
            </a:r>
            <a:r>
              <a:rPr lang="en-US" sz="1100" b="0" i="0" dirty="0" err="1">
                <a:solidFill>
                  <a:srgbClr val="242424"/>
                </a:solidFill>
                <a:effectLst/>
                <a:latin typeface="Aptos" panose="020B0004020202020204" pitchFamily="34" charset="0"/>
              </a:rPr>
              <a:t>CyCX’s</a:t>
            </a:r>
            <a:r>
              <a:rPr lang="en-US" sz="1100" b="0" i="0" dirty="0">
                <a:solidFill>
                  <a:srgbClr val="242424"/>
                </a:solidFill>
                <a:effectLst/>
                <a:latin typeface="Aptos" panose="020B0004020202020204" pitchFamily="34" charset="0"/>
              </a:rPr>
              <a:t> comprehensive voice recording features. Choose between on-demand or full-time recording, paired with powerful transcription and sentiment analysis capabilities. Seamlessly integrated into our Call Steps reports, you’ll have access to the entire customer journey in one place.</a:t>
            </a:r>
          </a:p>
        </p:txBody>
      </p:sp>
      <p:sp>
        <p:nvSpPr>
          <p:cNvPr id="7" name="TextBox 27">
            <a:extLst>
              <a:ext uri="{FF2B5EF4-FFF2-40B4-BE49-F238E27FC236}">
                <a16:creationId xmlns:a16="http://schemas.microsoft.com/office/drawing/2014/main" id="{02B34865-4DE2-5BE9-F9FB-A36F0C97EFBB}"/>
              </a:ext>
            </a:extLst>
          </p:cNvPr>
          <p:cNvSpPr txBox="1"/>
          <p:nvPr/>
        </p:nvSpPr>
        <p:spPr>
          <a:xfrm>
            <a:off x="8369533" y="3983640"/>
            <a:ext cx="3607064" cy="2244140"/>
          </a:xfrm>
          <a:prstGeom prst="rect">
            <a:avLst/>
          </a:prstGeom>
          <a:noFill/>
        </p:spPr>
        <p:txBody>
          <a:bodyPr wrap="square">
            <a:spAutoFit/>
          </a:bodyPr>
          <a:lstStyle/>
          <a:p>
            <a:pPr algn="l">
              <a:lnSpc>
                <a:spcPts val="1600"/>
              </a:lnSpc>
            </a:pPr>
            <a:r>
              <a:rPr lang="en-US" sz="1100" b="1" i="0" dirty="0">
                <a:solidFill>
                  <a:srgbClr val="242424"/>
                </a:solidFill>
                <a:effectLst/>
                <a:latin typeface="Aptos" panose="020B0004020202020204" pitchFamily="34" charset="0"/>
              </a:rPr>
              <a:t>AI-Powered Voice Analytics</a:t>
            </a:r>
          </a:p>
          <a:p>
            <a:pPr algn="l">
              <a:lnSpc>
                <a:spcPts val="1700"/>
              </a:lnSpc>
            </a:pPr>
            <a:r>
              <a:rPr lang="en-US" sz="1100" b="0" i="0" dirty="0">
                <a:solidFill>
                  <a:srgbClr val="242424"/>
                </a:solidFill>
                <a:effectLst/>
                <a:latin typeface="Aptos" panose="020B0004020202020204" pitchFamily="34" charset="0"/>
              </a:rPr>
              <a:t>Boost your team’s performance and recorded conversations with AI-driven voice analytics that transcribe every call, assess sentiment, and identify key discussion points. Effortlessly audit calls, resolve disputes, and ensure compliance while unlocking deeper insights. AI-generated call summaries and keyword searches make it easier than ever to spot trends and fine-tune your service quality, all while improving customer satisfaction.</a:t>
            </a:r>
          </a:p>
        </p:txBody>
      </p:sp>
      <p:pic>
        <p:nvPicPr>
          <p:cNvPr id="8" name="Gambar 7">
            <a:extLst>
              <a:ext uri="{FF2B5EF4-FFF2-40B4-BE49-F238E27FC236}">
                <a16:creationId xmlns:a16="http://schemas.microsoft.com/office/drawing/2014/main" id="{6AC364AC-F82E-F8C2-A4A9-349459137FF6}"/>
              </a:ext>
            </a:extLst>
          </p:cNvPr>
          <p:cNvPicPr>
            <a:picLocks noChangeAspect="1"/>
          </p:cNvPicPr>
          <p:nvPr/>
        </p:nvPicPr>
        <p:blipFill>
          <a:blip r:embed="rId2"/>
          <a:srcRect l="14420" t="7580" r="17357" b="9971"/>
          <a:stretch/>
        </p:blipFill>
        <p:spPr>
          <a:xfrm>
            <a:off x="304800" y="1164225"/>
            <a:ext cx="3114675" cy="2490350"/>
          </a:xfrm>
          <a:prstGeom prst="rect">
            <a:avLst/>
          </a:prstGeom>
        </p:spPr>
      </p:pic>
      <p:pic>
        <p:nvPicPr>
          <p:cNvPr id="9" name="Gambar 8" descr="Sebuah gambar berisi teks, cuplikan layar, software, Ikon komputer&#10;&#10;Deskripsi dibuat secara otomatis">
            <a:extLst>
              <a:ext uri="{FF2B5EF4-FFF2-40B4-BE49-F238E27FC236}">
                <a16:creationId xmlns:a16="http://schemas.microsoft.com/office/drawing/2014/main" id="{A23D6712-5587-7392-68BF-AEC9233DD2E1}"/>
              </a:ext>
            </a:extLst>
          </p:cNvPr>
          <p:cNvPicPr>
            <a:picLocks noChangeAspect="1"/>
          </p:cNvPicPr>
          <p:nvPr/>
        </p:nvPicPr>
        <p:blipFill>
          <a:blip r:embed="rId3" cstate="hqprint">
            <a:extLst>
              <a:ext uri="{28A0092B-C50C-407E-A947-70E740481C1C}">
                <a14:useLocalDpi xmlns:a14="http://schemas.microsoft.com/office/drawing/2010/main" val="0"/>
              </a:ext>
            </a:extLst>
          </a:blip>
          <a:srcRect b="4546"/>
          <a:stretch/>
        </p:blipFill>
        <p:spPr>
          <a:xfrm>
            <a:off x="4143740" y="1527247"/>
            <a:ext cx="3591234" cy="1927303"/>
          </a:xfrm>
          <a:prstGeom prst="rect">
            <a:avLst/>
          </a:prstGeom>
        </p:spPr>
      </p:pic>
      <p:pic>
        <p:nvPicPr>
          <p:cNvPr id="10" name="Gambar 9" descr="Sebuah gambar berisi teks, cuplikan layar, software, tampilan&#10;&#10;Deskripsi dibuat secara otomatis">
            <a:extLst>
              <a:ext uri="{FF2B5EF4-FFF2-40B4-BE49-F238E27FC236}">
                <a16:creationId xmlns:a16="http://schemas.microsoft.com/office/drawing/2014/main" id="{6871C115-35FD-EC43-E956-40EF757CCE4C}"/>
              </a:ext>
            </a:extLst>
          </p:cNvPr>
          <p:cNvPicPr>
            <a:picLocks noChangeAspect="1"/>
          </p:cNvPicPr>
          <p:nvPr/>
        </p:nvPicPr>
        <p:blipFill>
          <a:blip r:embed="rId4" cstate="hqprint">
            <a:extLst>
              <a:ext uri="{28A0092B-C50C-407E-A947-70E740481C1C}">
                <a14:useLocalDpi xmlns:a14="http://schemas.microsoft.com/office/drawing/2010/main" val="0"/>
              </a:ext>
            </a:extLst>
          </a:blip>
          <a:srcRect b="5712"/>
          <a:stretch/>
        </p:blipFill>
        <p:spPr>
          <a:xfrm>
            <a:off x="8340958" y="1527247"/>
            <a:ext cx="3635639" cy="1927303"/>
          </a:xfrm>
          <a:prstGeom prst="rect">
            <a:avLst/>
          </a:prstGeom>
        </p:spPr>
      </p:pic>
    </p:spTree>
    <p:extLst>
      <p:ext uri="{BB962C8B-B14F-4D97-AF65-F5344CB8AC3E}">
        <p14:creationId xmlns:p14="http://schemas.microsoft.com/office/powerpoint/2010/main" val="2980371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ambar 8" descr="Sebuah gambar berisi Wajah manusia, orang, dinding, pakaian&#10;&#10;Deskripsi dibuat secara otomatis">
            <a:extLst>
              <a:ext uri="{FF2B5EF4-FFF2-40B4-BE49-F238E27FC236}">
                <a16:creationId xmlns:a16="http://schemas.microsoft.com/office/drawing/2014/main" id="{E4DA8CD0-B329-4ECE-F99F-4E3FED38706A}"/>
              </a:ext>
            </a:extLst>
          </p:cNvPr>
          <p:cNvPicPr>
            <a:picLocks noChangeAspect="1"/>
          </p:cNvPicPr>
          <p:nvPr/>
        </p:nvPicPr>
        <p:blipFill>
          <a:blip r:embed="rId2" cstate="hqprint">
            <a:extLst>
              <a:ext uri="{28A0092B-C50C-407E-A947-70E740481C1C}">
                <a14:useLocalDpi xmlns:a14="http://schemas.microsoft.com/office/drawing/2010/main" val="0"/>
              </a:ext>
            </a:extLst>
          </a:blip>
          <a:srcRect l="29583" r="15377" b="3982"/>
          <a:stretch/>
        </p:blipFill>
        <p:spPr>
          <a:xfrm>
            <a:off x="2797170" y="1274375"/>
            <a:ext cx="3016241" cy="3511571"/>
          </a:xfrm>
          <a:prstGeom prst="rect">
            <a:avLst/>
          </a:prstGeom>
        </p:spPr>
      </p:pic>
      <p:sp>
        <p:nvSpPr>
          <p:cNvPr id="4" name="TextBox 3">
            <a:extLst>
              <a:ext uri="{FF2B5EF4-FFF2-40B4-BE49-F238E27FC236}">
                <a16:creationId xmlns:a16="http://schemas.microsoft.com/office/drawing/2014/main" id="{13058847-AE88-E720-45EB-9E40C85FB6DD}"/>
              </a:ext>
            </a:extLst>
          </p:cNvPr>
          <p:cNvSpPr txBox="1"/>
          <p:nvPr/>
        </p:nvSpPr>
        <p:spPr>
          <a:xfrm>
            <a:off x="215403" y="132656"/>
            <a:ext cx="7880847" cy="4616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48ED1"/>
                </a:solidFill>
                <a:effectLst/>
                <a:uLnTx/>
                <a:uFillTx/>
                <a:latin typeface="Aptos" panose="020B0004020202020204" pitchFamily="34" charset="0"/>
                <a:cs typeface="Segoe UI Semibold"/>
              </a:rPr>
              <a:t>CyCX</a:t>
            </a:r>
            <a:r>
              <a:rPr kumimoji="0" lang="en-US" sz="2400" b="1" i="0" u="none" strike="noStrike" kern="1200" cap="none" spc="0" normalizeH="0" baseline="0" noProof="0" dirty="0">
                <a:ln>
                  <a:noFill/>
                </a:ln>
                <a:solidFill>
                  <a:srgbClr val="048ED1"/>
                </a:solidFill>
                <a:effectLst/>
                <a:uLnTx/>
                <a:uFillTx/>
                <a:latin typeface="Aptos" panose="020B0004020202020204" pitchFamily="34" charset="0"/>
                <a:cs typeface="Segoe UI Semibold"/>
              </a:rPr>
              <a:t> Contact Centre Solution in the Age of AI</a:t>
            </a:r>
          </a:p>
        </p:txBody>
      </p:sp>
      <p:sp>
        <p:nvSpPr>
          <p:cNvPr id="5" name="TextBox 27">
            <a:extLst>
              <a:ext uri="{FF2B5EF4-FFF2-40B4-BE49-F238E27FC236}">
                <a16:creationId xmlns:a16="http://schemas.microsoft.com/office/drawing/2014/main" id="{00054A3C-7D81-4888-9E81-DCEE27709314}"/>
              </a:ext>
            </a:extLst>
          </p:cNvPr>
          <p:cNvSpPr txBox="1"/>
          <p:nvPr/>
        </p:nvSpPr>
        <p:spPr>
          <a:xfrm>
            <a:off x="215403" y="1198175"/>
            <a:ext cx="2473816" cy="2542299"/>
          </a:xfrm>
          <a:prstGeom prst="rect">
            <a:avLst/>
          </a:prstGeom>
          <a:noFill/>
        </p:spPr>
        <p:txBody>
          <a:bodyPr wrap="square">
            <a:spAutoFit/>
          </a:bodyPr>
          <a:lstStyle/>
          <a:p>
            <a:pPr algn="l">
              <a:lnSpc>
                <a:spcPts val="1600"/>
              </a:lnSpc>
            </a:pPr>
            <a:r>
              <a:rPr lang="en-US" sz="1100" b="1" i="0" dirty="0">
                <a:solidFill>
                  <a:srgbClr val="242424"/>
                </a:solidFill>
                <a:effectLst/>
                <a:latin typeface="Aptos" panose="020B0004020202020204" pitchFamily="34" charset="0"/>
              </a:rPr>
              <a:t>AI-Powered Chatbots &amp; Agent Assist</a:t>
            </a:r>
          </a:p>
          <a:p>
            <a:pPr algn="l">
              <a:lnSpc>
                <a:spcPts val="1600"/>
              </a:lnSpc>
            </a:pPr>
            <a:r>
              <a:rPr lang="en-US" sz="1100" b="0" i="0" dirty="0">
                <a:solidFill>
                  <a:srgbClr val="242424"/>
                </a:solidFill>
                <a:effectLst/>
                <a:latin typeface="Aptos" panose="020B0004020202020204" pitchFamily="34" charset="0"/>
              </a:rPr>
              <a:t>Supercharge your customer service with </a:t>
            </a:r>
            <a:r>
              <a:rPr lang="en-US" sz="1100" b="0" i="0" dirty="0" err="1">
                <a:solidFill>
                  <a:srgbClr val="242424"/>
                </a:solidFill>
                <a:effectLst/>
                <a:latin typeface="Aptos" panose="020B0004020202020204" pitchFamily="34" charset="0"/>
              </a:rPr>
              <a:t>CyCX’s</a:t>
            </a:r>
            <a:r>
              <a:rPr lang="en-US" sz="1100" b="0" i="0" dirty="0">
                <a:solidFill>
                  <a:srgbClr val="242424"/>
                </a:solidFill>
                <a:effectLst/>
                <a:latin typeface="Aptos" panose="020B0004020202020204" pitchFamily="34" charset="0"/>
              </a:rPr>
              <a:t> AI-powered chatbots that handle customer inquiries 24/7. These intelligent bots provide instant, accurate responses, reducing wait times and freeing up your agents for more complex tasks. Seamlessly integrated with your CRM, they deliver personalized support and can escalate issues to a human agent when needed.</a:t>
            </a:r>
          </a:p>
        </p:txBody>
      </p:sp>
      <p:sp>
        <p:nvSpPr>
          <p:cNvPr id="6" name="TextBox 27">
            <a:extLst>
              <a:ext uri="{FF2B5EF4-FFF2-40B4-BE49-F238E27FC236}">
                <a16:creationId xmlns:a16="http://schemas.microsoft.com/office/drawing/2014/main" id="{1D6A296C-F5C0-3EEE-2F36-D6836DDC0F2A}"/>
              </a:ext>
            </a:extLst>
          </p:cNvPr>
          <p:cNvSpPr txBox="1"/>
          <p:nvPr/>
        </p:nvSpPr>
        <p:spPr>
          <a:xfrm>
            <a:off x="215403" y="3840708"/>
            <a:ext cx="2473816" cy="2391617"/>
          </a:xfrm>
          <a:prstGeom prst="rect">
            <a:avLst/>
          </a:prstGeom>
          <a:noFill/>
        </p:spPr>
        <p:txBody>
          <a:bodyPr wrap="square">
            <a:spAutoFit/>
          </a:bodyPr>
          <a:lstStyle/>
          <a:p>
            <a:pPr algn="l">
              <a:lnSpc>
                <a:spcPts val="1500"/>
              </a:lnSpc>
            </a:pPr>
            <a:r>
              <a:rPr lang="en-US" sz="1100" b="0" i="0" dirty="0">
                <a:solidFill>
                  <a:srgbClr val="242424"/>
                </a:solidFill>
                <a:effectLst/>
                <a:latin typeface="Aptos" panose="020B0004020202020204" pitchFamily="34" charset="0"/>
              </a:rPr>
              <a:t>Agent Assist further empowers your team by providing real-time AI recommendations during live interactions. From suggesting answers to frequently asked questions to offering insights based on customer questions, Agent Assist ensures your team responds faster and more accurately. With AI on their side, your agents are equipped to handle even the toughest queries with confidence and precision.</a:t>
            </a:r>
          </a:p>
        </p:txBody>
      </p:sp>
      <p:sp>
        <p:nvSpPr>
          <p:cNvPr id="7" name="TextBox 27">
            <a:extLst>
              <a:ext uri="{FF2B5EF4-FFF2-40B4-BE49-F238E27FC236}">
                <a16:creationId xmlns:a16="http://schemas.microsoft.com/office/drawing/2014/main" id="{4A10F63E-16B4-FB16-85CA-0B6D01E10712}"/>
              </a:ext>
            </a:extLst>
          </p:cNvPr>
          <p:cNvSpPr txBox="1"/>
          <p:nvPr/>
        </p:nvSpPr>
        <p:spPr>
          <a:xfrm>
            <a:off x="5978520" y="1226750"/>
            <a:ext cx="2876550" cy="2747483"/>
          </a:xfrm>
          <a:prstGeom prst="rect">
            <a:avLst/>
          </a:prstGeom>
          <a:noFill/>
        </p:spPr>
        <p:txBody>
          <a:bodyPr wrap="square">
            <a:spAutoFit/>
          </a:bodyPr>
          <a:lstStyle/>
          <a:p>
            <a:pPr algn="l">
              <a:lnSpc>
                <a:spcPts val="1600"/>
              </a:lnSpc>
            </a:pPr>
            <a:r>
              <a:rPr lang="en-US" sz="1100" b="1" i="0" dirty="0">
                <a:solidFill>
                  <a:srgbClr val="242424"/>
                </a:solidFill>
                <a:effectLst/>
                <a:latin typeface="Aptos" panose="020B0004020202020204" pitchFamily="34" charset="0"/>
              </a:rPr>
              <a:t>AI Assistant as Your Front Desk</a:t>
            </a:r>
          </a:p>
          <a:p>
            <a:pPr algn="l">
              <a:lnSpc>
                <a:spcPts val="1600"/>
              </a:lnSpc>
            </a:pPr>
            <a:r>
              <a:rPr lang="en-US" sz="1100" b="0" i="0" dirty="0">
                <a:solidFill>
                  <a:srgbClr val="242424"/>
                </a:solidFill>
                <a:effectLst/>
                <a:latin typeface="Aptos" panose="020B0004020202020204" pitchFamily="34" charset="0"/>
              </a:rPr>
              <a:t>Introducing </a:t>
            </a:r>
            <a:r>
              <a:rPr lang="en-US" sz="1100" b="0" i="0" dirty="0" err="1">
                <a:solidFill>
                  <a:srgbClr val="242424"/>
                </a:solidFill>
                <a:effectLst/>
                <a:latin typeface="Aptos" panose="020B0004020202020204" pitchFamily="34" charset="0"/>
              </a:rPr>
              <a:t>CyCX’s</a:t>
            </a:r>
            <a:r>
              <a:rPr lang="en-US" sz="1100" b="0" i="0" dirty="0">
                <a:solidFill>
                  <a:srgbClr val="242424"/>
                </a:solidFill>
                <a:effectLst/>
                <a:latin typeface="Aptos" panose="020B0004020202020204" pitchFamily="34" charset="0"/>
              </a:rPr>
              <a:t> AI Assistant — your virtual front desk that can answer and assist calls with the efficiency and professionalism of a human agent. This intelligent AI-powered assistant greets customers, handles routine inquiries, directs calls to the right department or individual with ease and ca even send forms and documentation via SMS or WhatsApp . Whether it’s scheduling appointments, answering FAQs, or providing important information, your AI front desk works 24/7 to ensure no call is missed.</a:t>
            </a:r>
          </a:p>
        </p:txBody>
      </p:sp>
      <p:sp>
        <p:nvSpPr>
          <p:cNvPr id="8" name="TextBox 27">
            <a:extLst>
              <a:ext uri="{FF2B5EF4-FFF2-40B4-BE49-F238E27FC236}">
                <a16:creationId xmlns:a16="http://schemas.microsoft.com/office/drawing/2014/main" id="{0A29D34A-AC59-5EF2-0335-BB767B6D09F0}"/>
              </a:ext>
            </a:extLst>
          </p:cNvPr>
          <p:cNvSpPr txBox="1"/>
          <p:nvPr/>
        </p:nvSpPr>
        <p:spPr>
          <a:xfrm>
            <a:off x="5978520" y="4103902"/>
            <a:ext cx="2876550" cy="2337115"/>
          </a:xfrm>
          <a:prstGeom prst="rect">
            <a:avLst/>
          </a:prstGeom>
          <a:noFill/>
        </p:spPr>
        <p:txBody>
          <a:bodyPr wrap="square">
            <a:spAutoFit/>
          </a:bodyPr>
          <a:lstStyle/>
          <a:p>
            <a:pPr algn="l">
              <a:lnSpc>
                <a:spcPts val="1600"/>
              </a:lnSpc>
            </a:pPr>
            <a:r>
              <a:rPr lang="en-US" sz="1100" b="0" i="0" dirty="0">
                <a:solidFill>
                  <a:srgbClr val="242424"/>
                </a:solidFill>
                <a:effectLst/>
                <a:latin typeface="Aptos" panose="020B0004020202020204" pitchFamily="34" charset="0"/>
              </a:rPr>
              <a:t>This powerful virtual receptionist not only reduces wait times but also allows your human agents to focus on high-value tasks, ensuring a smoother, faster customer journey from the very first interaction. The AI Assistant can escalate more complex queries to a live agent whenever needed (ensuring via our Agent Assist that the agent has all the details of the conversation so far, ensuring every customer is handled with care and precision.</a:t>
            </a:r>
          </a:p>
        </p:txBody>
      </p:sp>
      <p:pic>
        <p:nvPicPr>
          <p:cNvPr id="10" name="Gambar 9" descr="Sebuah gambar berisi dalam ruangan, mebel, dinding, meja&#10;&#10;Deskripsi dibuat secara otomatis">
            <a:extLst>
              <a:ext uri="{FF2B5EF4-FFF2-40B4-BE49-F238E27FC236}">
                <a16:creationId xmlns:a16="http://schemas.microsoft.com/office/drawing/2014/main" id="{0B13C7B9-40CE-8F4B-8807-1882AFD559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99550" y="1264850"/>
            <a:ext cx="2876550" cy="4286250"/>
          </a:xfrm>
          <a:prstGeom prst="rect">
            <a:avLst/>
          </a:prstGeom>
        </p:spPr>
      </p:pic>
    </p:spTree>
    <p:extLst>
      <p:ext uri="{BB962C8B-B14F-4D97-AF65-F5344CB8AC3E}">
        <p14:creationId xmlns:p14="http://schemas.microsoft.com/office/powerpoint/2010/main" val="6499935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3058847-AE88-E720-45EB-9E40C85FB6DD}"/>
              </a:ext>
            </a:extLst>
          </p:cNvPr>
          <p:cNvSpPr txBox="1"/>
          <p:nvPr/>
        </p:nvSpPr>
        <p:spPr>
          <a:xfrm>
            <a:off x="215403" y="132656"/>
            <a:ext cx="7880847" cy="4616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48ED1"/>
                </a:solidFill>
                <a:effectLst/>
                <a:uLnTx/>
                <a:uFillTx/>
                <a:latin typeface="Aptos" panose="020B0004020202020204" pitchFamily="34" charset="0"/>
                <a:cs typeface="Segoe UI Semibold"/>
              </a:rPr>
              <a:t>CyCX</a:t>
            </a:r>
            <a:r>
              <a:rPr kumimoji="0" lang="en-US" sz="2400" b="1" i="0" u="none" strike="noStrike" kern="1200" cap="none" spc="0" normalizeH="0" baseline="0" noProof="0" dirty="0">
                <a:ln>
                  <a:noFill/>
                </a:ln>
                <a:solidFill>
                  <a:srgbClr val="048ED1"/>
                </a:solidFill>
                <a:effectLst/>
                <a:uLnTx/>
                <a:uFillTx/>
                <a:latin typeface="Aptos" panose="020B0004020202020204" pitchFamily="34" charset="0"/>
                <a:cs typeface="Segoe UI Semibold"/>
              </a:rPr>
              <a:t> Contact Centre Solution in the Age of AI</a:t>
            </a:r>
          </a:p>
        </p:txBody>
      </p:sp>
      <p:sp>
        <p:nvSpPr>
          <p:cNvPr id="2" name="TextBox 27">
            <a:extLst>
              <a:ext uri="{FF2B5EF4-FFF2-40B4-BE49-F238E27FC236}">
                <a16:creationId xmlns:a16="http://schemas.microsoft.com/office/drawing/2014/main" id="{74024BD6-870A-3582-ED0F-013EE30C5C61}"/>
              </a:ext>
            </a:extLst>
          </p:cNvPr>
          <p:cNvSpPr txBox="1"/>
          <p:nvPr/>
        </p:nvSpPr>
        <p:spPr>
          <a:xfrm>
            <a:off x="4305300" y="1022541"/>
            <a:ext cx="7535923" cy="2317237"/>
          </a:xfrm>
          <a:prstGeom prst="rect">
            <a:avLst/>
          </a:prstGeom>
          <a:noFill/>
        </p:spPr>
        <p:txBody>
          <a:bodyPr wrap="square">
            <a:spAutoFit/>
          </a:bodyPr>
          <a:lstStyle/>
          <a:p>
            <a:pPr algn="l">
              <a:lnSpc>
                <a:spcPts val="1700"/>
              </a:lnSpc>
            </a:pPr>
            <a:r>
              <a:rPr lang="en-US" sz="1100" b="1" i="0" dirty="0">
                <a:solidFill>
                  <a:srgbClr val="242424"/>
                </a:solidFill>
                <a:effectLst/>
                <a:latin typeface="Aptos" panose="020B0004020202020204" pitchFamily="34" charset="0"/>
              </a:rPr>
              <a:t>Microsoft Teams Integration (optional)</a:t>
            </a:r>
          </a:p>
          <a:p>
            <a:pPr algn="l">
              <a:lnSpc>
                <a:spcPct val="150000"/>
              </a:lnSpc>
            </a:pPr>
            <a:r>
              <a:rPr lang="en-US" sz="1100" b="0" i="0" dirty="0">
                <a:solidFill>
                  <a:srgbClr val="242424"/>
                </a:solidFill>
                <a:effectLst/>
                <a:latin typeface="Aptos" panose="020B0004020202020204" pitchFamily="34" charset="0"/>
              </a:rPr>
              <a:t>Take your contact center to the next level with </a:t>
            </a:r>
            <a:r>
              <a:rPr lang="en-US" sz="1100" b="0" i="0" dirty="0" err="1">
                <a:solidFill>
                  <a:srgbClr val="242424"/>
                </a:solidFill>
                <a:effectLst/>
                <a:latin typeface="Aptos" panose="020B0004020202020204" pitchFamily="34" charset="0"/>
              </a:rPr>
              <a:t>CyCX’s</a:t>
            </a:r>
            <a:r>
              <a:rPr lang="en-US" sz="1100" b="0" i="0" dirty="0">
                <a:solidFill>
                  <a:srgbClr val="242424"/>
                </a:solidFill>
                <a:effectLst/>
                <a:latin typeface="Aptos" panose="020B0004020202020204" pitchFamily="34" charset="0"/>
              </a:rPr>
              <a:t> native Microsoft Teams integration. Real-time dashboards, reports, and alerts are embedded directly into the tools your team uses daily. High-priority notifications and performance alerts ensure you never miss a critical moment. It’s more than just communication; it’s intelligence in action. </a:t>
            </a:r>
          </a:p>
          <a:p>
            <a:pPr algn="l">
              <a:lnSpc>
                <a:spcPct val="150000"/>
              </a:lnSpc>
            </a:pPr>
            <a:endParaRPr lang="en-US" sz="1100" dirty="0">
              <a:solidFill>
                <a:srgbClr val="242424"/>
              </a:solidFill>
              <a:latin typeface="Aptos" panose="020B0004020202020204" pitchFamily="34" charset="0"/>
            </a:endParaRPr>
          </a:p>
          <a:p>
            <a:pPr algn="l">
              <a:lnSpc>
                <a:spcPct val="150000"/>
              </a:lnSpc>
            </a:pPr>
            <a:r>
              <a:rPr lang="en-US" sz="1100" b="0" i="0" dirty="0">
                <a:solidFill>
                  <a:srgbClr val="242424"/>
                </a:solidFill>
                <a:effectLst/>
                <a:latin typeface="Aptos" panose="020B0004020202020204" pitchFamily="34" charset="0"/>
              </a:rPr>
              <a:t>With </a:t>
            </a:r>
            <a:r>
              <a:rPr lang="en-US" sz="1100" b="0" i="0" dirty="0" err="1">
                <a:solidFill>
                  <a:srgbClr val="242424"/>
                </a:solidFill>
                <a:effectLst/>
                <a:latin typeface="Aptos" panose="020B0004020202020204" pitchFamily="34" charset="0"/>
              </a:rPr>
              <a:t>CyCX</a:t>
            </a:r>
            <a:r>
              <a:rPr lang="en-US" sz="1100" b="0" i="0" dirty="0">
                <a:solidFill>
                  <a:srgbClr val="242424"/>
                </a:solidFill>
                <a:effectLst/>
                <a:latin typeface="Aptos" panose="020B0004020202020204" pitchFamily="34" charset="0"/>
              </a:rPr>
              <a:t> fully integrated into Microsoft Teams, agents can manage every aspect of customer interaction from one centralized platform. From seamless call handling to instant CRM screen pops, </a:t>
            </a:r>
            <a:r>
              <a:rPr lang="en-US" sz="1100" b="0" i="0" dirty="0" err="1">
                <a:solidFill>
                  <a:srgbClr val="242424"/>
                </a:solidFill>
                <a:effectLst/>
                <a:latin typeface="Aptos" panose="020B0004020202020204" pitchFamily="34" charset="0"/>
              </a:rPr>
              <a:t>CyCX</a:t>
            </a:r>
            <a:r>
              <a:rPr lang="en-US" sz="1100" b="0" i="0" dirty="0">
                <a:solidFill>
                  <a:srgbClr val="242424"/>
                </a:solidFill>
                <a:effectLst/>
                <a:latin typeface="Aptos" panose="020B0004020202020204" pitchFamily="34" charset="0"/>
              </a:rPr>
              <a:t> ensures agents have all the tools they need to deliver personalized, context-rich support from the first hello. No more juggling between systems — just smarter, faster service.</a:t>
            </a:r>
          </a:p>
        </p:txBody>
      </p:sp>
      <p:grpSp>
        <p:nvGrpSpPr>
          <p:cNvPr id="3" name="Grup 2">
            <a:extLst>
              <a:ext uri="{FF2B5EF4-FFF2-40B4-BE49-F238E27FC236}">
                <a16:creationId xmlns:a16="http://schemas.microsoft.com/office/drawing/2014/main" id="{F02569AA-7D06-2A2E-FC76-338A5921CD63}"/>
              </a:ext>
            </a:extLst>
          </p:cNvPr>
          <p:cNvGrpSpPr/>
          <p:nvPr/>
        </p:nvGrpSpPr>
        <p:grpSpPr>
          <a:xfrm>
            <a:off x="221236" y="1009841"/>
            <a:ext cx="3781425" cy="4154371"/>
            <a:chOff x="3076575" y="1287895"/>
            <a:chExt cx="3781425" cy="4154371"/>
          </a:xfrm>
        </p:grpSpPr>
        <p:pic>
          <p:nvPicPr>
            <p:cNvPr id="11" name="Gambar 10" descr="Sebuah gambar berisi komputer, orang, computer, dalam ruangan&#10;&#10;Deskripsi dibuat secara otomatis">
              <a:extLst>
                <a:ext uri="{FF2B5EF4-FFF2-40B4-BE49-F238E27FC236}">
                  <a16:creationId xmlns:a16="http://schemas.microsoft.com/office/drawing/2014/main" id="{0A829B58-9719-11C1-2883-1146B6084280}"/>
                </a:ext>
              </a:extLst>
            </p:cNvPr>
            <p:cNvPicPr>
              <a:picLocks noChangeAspect="1"/>
            </p:cNvPicPr>
            <p:nvPr/>
          </p:nvPicPr>
          <p:blipFill>
            <a:blip r:embed="rId2">
              <a:extLst>
                <a:ext uri="{28A0092B-C50C-407E-A947-70E740481C1C}">
                  <a14:useLocalDpi xmlns:a14="http://schemas.microsoft.com/office/drawing/2010/main" val="0"/>
                </a:ext>
              </a:extLst>
            </a:blip>
            <a:srcRect l="9555" r="29643"/>
            <a:stretch/>
          </p:blipFill>
          <p:spPr>
            <a:xfrm>
              <a:off x="3076575" y="1287895"/>
              <a:ext cx="3781425" cy="4154371"/>
            </a:xfrm>
            <a:prstGeom prst="rect">
              <a:avLst/>
            </a:prstGeom>
          </p:spPr>
        </p:pic>
        <p:pic>
          <p:nvPicPr>
            <p:cNvPr id="12" name="Gambar 11" descr="Sebuah gambar berisi simbol, Grafis, logo, cuplikan layar&#10;&#10;Deskripsi dibuat secara otomatis">
              <a:extLst>
                <a:ext uri="{FF2B5EF4-FFF2-40B4-BE49-F238E27FC236}">
                  <a16:creationId xmlns:a16="http://schemas.microsoft.com/office/drawing/2014/main" id="{D61495D6-F7B5-B69B-338B-99F7C6EEC4E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026867" y="2189012"/>
              <a:ext cx="1812357" cy="1208237"/>
            </a:xfrm>
            <a:prstGeom prst="rect">
              <a:avLst/>
            </a:prstGeom>
          </p:spPr>
        </p:pic>
      </p:grpSp>
      <p:sp>
        <p:nvSpPr>
          <p:cNvPr id="13" name="Kotak Teks 12">
            <a:extLst>
              <a:ext uri="{FF2B5EF4-FFF2-40B4-BE49-F238E27FC236}">
                <a16:creationId xmlns:a16="http://schemas.microsoft.com/office/drawing/2014/main" id="{CD19A164-FD7D-0F86-3CD3-4B2BDEB130D7}"/>
              </a:ext>
            </a:extLst>
          </p:cNvPr>
          <p:cNvSpPr txBox="1"/>
          <p:nvPr/>
        </p:nvSpPr>
        <p:spPr>
          <a:xfrm>
            <a:off x="4848225" y="4166325"/>
            <a:ext cx="3400427" cy="1697709"/>
          </a:xfrm>
          <a:prstGeom prst="rect">
            <a:avLst/>
          </a:prstGeom>
          <a:noFill/>
        </p:spPr>
        <p:txBody>
          <a:bodyPr wrap="square" rtlCol="0">
            <a:spAutoFit/>
          </a:bodyPr>
          <a:lstStyle/>
          <a:p>
            <a:pPr>
              <a:lnSpc>
                <a:spcPts val="2100"/>
              </a:lnSpc>
            </a:pPr>
            <a:r>
              <a:rPr lang="en-US" sz="1600" dirty="0">
                <a:solidFill>
                  <a:srgbClr val="000000"/>
                </a:solidFill>
                <a:latin typeface="Aptos SemiBold" panose="020B0004020202020204" pitchFamily="34" charset="0"/>
              </a:rPr>
              <a:t>With </a:t>
            </a:r>
            <a:r>
              <a:rPr lang="en-US" sz="1600" dirty="0" err="1">
                <a:solidFill>
                  <a:srgbClr val="000000"/>
                </a:solidFill>
                <a:latin typeface="Aptos SemiBold" panose="020B0004020202020204" pitchFamily="34" charset="0"/>
              </a:rPr>
              <a:t>Cytrack’s</a:t>
            </a:r>
            <a:r>
              <a:rPr lang="en-US" sz="1600" dirty="0">
                <a:solidFill>
                  <a:srgbClr val="000000"/>
                </a:solidFill>
                <a:latin typeface="Aptos SemiBold" panose="020B0004020202020204" pitchFamily="34" charset="0"/>
              </a:rPr>
              <a:t> AI-powered solutions, your contact center is equipped to deliver faster, smarter, and more personalized customer experiences — setting a new standard for excellence.</a:t>
            </a:r>
            <a:endParaRPr lang="en-ID" sz="1600" dirty="0">
              <a:solidFill>
                <a:srgbClr val="000000"/>
              </a:solidFill>
              <a:latin typeface="Aptos SemiBold" panose="020B0004020202020204" pitchFamily="34" charset="0"/>
            </a:endParaRPr>
          </a:p>
        </p:txBody>
      </p:sp>
      <p:pic>
        <p:nvPicPr>
          <p:cNvPr id="14" name="Gambar 13" descr="Sebuah gambar berisi orang, cuplikan layar, cahaya, tangan&#10;&#10;Deskripsi dibuat secara otomatis">
            <a:extLst>
              <a:ext uri="{FF2B5EF4-FFF2-40B4-BE49-F238E27FC236}">
                <a16:creationId xmlns:a16="http://schemas.microsoft.com/office/drawing/2014/main" id="{AA0A0633-3282-DD77-162F-EB0D26A050F0}"/>
              </a:ext>
            </a:extLst>
          </p:cNvPr>
          <p:cNvPicPr>
            <a:picLocks noChangeAspect="1"/>
          </p:cNvPicPr>
          <p:nvPr/>
        </p:nvPicPr>
        <p:blipFill>
          <a:blip r:embed="rId4">
            <a:extLst>
              <a:ext uri="{28A0092B-C50C-407E-A947-70E740481C1C}">
                <a14:useLocalDpi xmlns:a14="http://schemas.microsoft.com/office/drawing/2010/main" val="0"/>
              </a:ext>
            </a:extLst>
          </a:blip>
          <a:srcRect l="13014" r="26302"/>
          <a:stretch/>
        </p:blipFill>
        <p:spPr>
          <a:xfrm>
            <a:off x="8477252" y="3259141"/>
            <a:ext cx="3506212" cy="3200925"/>
          </a:xfrm>
          <a:prstGeom prst="rect">
            <a:avLst/>
          </a:prstGeom>
        </p:spPr>
      </p:pic>
    </p:spTree>
    <p:extLst>
      <p:ext uri="{BB962C8B-B14F-4D97-AF65-F5344CB8AC3E}">
        <p14:creationId xmlns:p14="http://schemas.microsoft.com/office/powerpoint/2010/main" val="12794664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3058847-AE88-E720-45EB-9E40C85FB6DD}"/>
              </a:ext>
            </a:extLst>
          </p:cNvPr>
          <p:cNvSpPr txBox="1"/>
          <p:nvPr/>
        </p:nvSpPr>
        <p:spPr>
          <a:xfrm>
            <a:off x="215403" y="132656"/>
            <a:ext cx="7880847" cy="4616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48ED1"/>
                </a:solidFill>
                <a:effectLst/>
                <a:uLnTx/>
                <a:uFillTx/>
                <a:latin typeface="Aptos" panose="020B0004020202020204" pitchFamily="34" charset="0"/>
                <a:cs typeface="Segoe UI Semibold"/>
              </a:rPr>
              <a:t>CyCX</a:t>
            </a:r>
            <a:r>
              <a:rPr kumimoji="0" lang="en-US" sz="2400" b="1" i="0" u="none" strike="noStrike" kern="1200" cap="none" spc="0" normalizeH="0" baseline="0" noProof="0" dirty="0">
                <a:ln>
                  <a:noFill/>
                </a:ln>
                <a:solidFill>
                  <a:srgbClr val="048ED1"/>
                </a:solidFill>
                <a:effectLst/>
                <a:uLnTx/>
                <a:uFillTx/>
                <a:latin typeface="Aptos" panose="020B0004020202020204" pitchFamily="34" charset="0"/>
                <a:cs typeface="Segoe UI Semibold"/>
              </a:rPr>
              <a:t> Contact Centre Omni Channel Collaboration</a:t>
            </a:r>
          </a:p>
        </p:txBody>
      </p:sp>
      <p:sp>
        <p:nvSpPr>
          <p:cNvPr id="5" name="TextBox 27">
            <a:extLst>
              <a:ext uri="{FF2B5EF4-FFF2-40B4-BE49-F238E27FC236}">
                <a16:creationId xmlns:a16="http://schemas.microsoft.com/office/drawing/2014/main" id="{38143A8D-92C4-A622-12D7-B0158B148653}"/>
              </a:ext>
            </a:extLst>
          </p:cNvPr>
          <p:cNvSpPr txBox="1"/>
          <p:nvPr/>
        </p:nvSpPr>
        <p:spPr>
          <a:xfrm>
            <a:off x="245627" y="1529672"/>
            <a:ext cx="10927198" cy="575735"/>
          </a:xfrm>
          <a:prstGeom prst="rect">
            <a:avLst/>
          </a:prstGeom>
          <a:noFill/>
        </p:spPr>
        <p:txBody>
          <a:bodyPr wrap="square">
            <a:spAutoFit/>
          </a:bodyPr>
          <a:lstStyle/>
          <a:p>
            <a:pPr algn="l">
              <a:lnSpc>
                <a:spcPct val="150000"/>
              </a:lnSpc>
            </a:pPr>
            <a:r>
              <a:rPr lang="en-US" sz="1100" b="0" i="0" dirty="0">
                <a:solidFill>
                  <a:srgbClr val="242424"/>
                </a:solidFill>
                <a:effectLst/>
                <a:latin typeface="Aptos" panose="020B0004020202020204" pitchFamily="34" charset="0"/>
              </a:rPr>
              <a:t>In today’s fast-paced, connected world, your customers expect seamless communication across multiple platforms. With </a:t>
            </a:r>
            <a:r>
              <a:rPr lang="en-US" sz="1100" b="0" i="0" dirty="0" err="1">
                <a:solidFill>
                  <a:srgbClr val="242424"/>
                </a:solidFill>
                <a:effectLst/>
                <a:latin typeface="Aptos" panose="020B0004020202020204" pitchFamily="34" charset="0"/>
              </a:rPr>
              <a:t>CyCX’s</a:t>
            </a:r>
            <a:r>
              <a:rPr lang="en-US" sz="1100" b="0" i="0" dirty="0">
                <a:solidFill>
                  <a:srgbClr val="242424"/>
                </a:solidFill>
                <a:effectLst/>
                <a:latin typeface="Aptos" panose="020B0004020202020204" pitchFamily="34" charset="0"/>
              </a:rPr>
              <a:t> omnichannel contact center, you can engage with your customers wherever they are, creating a unified experience that builds trust and satisfaction.</a:t>
            </a:r>
          </a:p>
        </p:txBody>
      </p:sp>
      <p:sp>
        <p:nvSpPr>
          <p:cNvPr id="6" name="TextBox 27">
            <a:extLst>
              <a:ext uri="{FF2B5EF4-FFF2-40B4-BE49-F238E27FC236}">
                <a16:creationId xmlns:a16="http://schemas.microsoft.com/office/drawing/2014/main" id="{9462E534-1B0D-9F8C-5A6C-DC7C6D2F0E8C}"/>
              </a:ext>
            </a:extLst>
          </p:cNvPr>
          <p:cNvSpPr txBox="1"/>
          <p:nvPr/>
        </p:nvSpPr>
        <p:spPr>
          <a:xfrm>
            <a:off x="248801" y="2228259"/>
            <a:ext cx="3640036" cy="2353145"/>
          </a:xfrm>
          <a:prstGeom prst="rect">
            <a:avLst/>
          </a:prstGeom>
          <a:noFill/>
        </p:spPr>
        <p:txBody>
          <a:bodyPr wrap="square">
            <a:spAutoFit/>
          </a:bodyPr>
          <a:lstStyle/>
          <a:p>
            <a:pPr algn="l">
              <a:lnSpc>
                <a:spcPct val="150000"/>
              </a:lnSpc>
            </a:pPr>
            <a:r>
              <a:rPr lang="en-US" sz="1100" b="1" i="0" dirty="0">
                <a:solidFill>
                  <a:srgbClr val="242424"/>
                </a:solidFill>
                <a:effectLst/>
                <a:latin typeface="Aptos" panose="020B0004020202020204" pitchFamily="34" charset="0"/>
              </a:rPr>
              <a:t>Chat</a:t>
            </a:r>
          </a:p>
          <a:p>
            <a:pPr algn="l">
              <a:lnSpc>
                <a:spcPct val="150000"/>
              </a:lnSpc>
            </a:pPr>
            <a:r>
              <a:rPr lang="en-US" sz="1100" b="0" i="0" dirty="0">
                <a:solidFill>
                  <a:srgbClr val="242424"/>
                </a:solidFill>
                <a:effectLst/>
                <a:latin typeface="Aptos" panose="020B0004020202020204" pitchFamily="34" charset="0"/>
              </a:rPr>
              <a:t>Customers increasingly initiate their relationship with your business online. With </a:t>
            </a:r>
            <a:r>
              <a:rPr lang="en-US" sz="1100" b="0" i="0" dirty="0" err="1">
                <a:solidFill>
                  <a:srgbClr val="242424"/>
                </a:solidFill>
                <a:effectLst/>
                <a:latin typeface="Aptos" panose="020B0004020202020204" pitchFamily="34" charset="0"/>
              </a:rPr>
              <a:t>CyChat</a:t>
            </a:r>
            <a:r>
              <a:rPr lang="en-US" sz="1100" b="0" i="0" dirty="0">
                <a:solidFill>
                  <a:srgbClr val="242424"/>
                </a:solidFill>
                <a:effectLst/>
                <a:latin typeface="Aptos" panose="020B0004020202020204" pitchFamily="34" charset="0"/>
              </a:rPr>
              <a:t>, it’s a simple next step to click and chat with your team. Manage agent rules and allocations easily while displaying chat presence to the team. </a:t>
            </a:r>
            <a:endParaRPr lang="en-US" sz="1100" dirty="0">
              <a:solidFill>
                <a:srgbClr val="242424"/>
              </a:solidFill>
              <a:latin typeface="Aptos" panose="020B0004020202020204" pitchFamily="34" charset="0"/>
            </a:endParaRPr>
          </a:p>
          <a:p>
            <a:pPr algn="l">
              <a:lnSpc>
                <a:spcPct val="150000"/>
              </a:lnSpc>
            </a:pPr>
            <a:r>
              <a:rPr lang="en-US" sz="1100" b="0" i="0" dirty="0" err="1">
                <a:solidFill>
                  <a:srgbClr val="242424"/>
                </a:solidFill>
                <a:effectLst/>
                <a:latin typeface="Aptos" panose="020B0004020202020204" pitchFamily="34" charset="0"/>
              </a:rPr>
              <a:t>CyChat</a:t>
            </a:r>
            <a:r>
              <a:rPr lang="en-US" sz="1100" b="0" i="0" dirty="0">
                <a:solidFill>
                  <a:srgbClr val="242424"/>
                </a:solidFill>
                <a:effectLst/>
                <a:latin typeface="Aptos" panose="020B0004020202020204" pitchFamily="34" charset="0"/>
              </a:rPr>
              <a:t> integrates communications and interaction history into agent records and adds all relevant data to your CRM for seamless reporting.</a:t>
            </a:r>
          </a:p>
        </p:txBody>
      </p:sp>
      <p:sp>
        <p:nvSpPr>
          <p:cNvPr id="7" name="Kotak Teks 6">
            <a:extLst>
              <a:ext uri="{FF2B5EF4-FFF2-40B4-BE49-F238E27FC236}">
                <a16:creationId xmlns:a16="http://schemas.microsoft.com/office/drawing/2014/main" id="{F4D0BE0A-5062-1B19-5430-68B979ACADCF}"/>
              </a:ext>
            </a:extLst>
          </p:cNvPr>
          <p:cNvSpPr txBox="1"/>
          <p:nvPr/>
        </p:nvSpPr>
        <p:spPr>
          <a:xfrm>
            <a:off x="215403" y="865556"/>
            <a:ext cx="6403320" cy="584775"/>
          </a:xfrm>
          <a:prstGeom prst="rect">
            <a:avLst/>
          </a:prstGeom>
          <a:noFill/>
        </p:spPr>
        <p:txBody>
          <a:bodyPr wrap="square" rtlCol="0">
            <a:spAutoFit/>
          </a:bodyPr>
          <a:lstStyle/>
          <a:p>
            <a:r>
              <a:rPr lang="en-US" sz="1600" b="1" dirty="0">
                <a:solidFill>
                  <a:srgbClr val="000000"/>
                </a:solidFill>
                <a:effectLst/>
                <a:latin typeface="Aptos" panose="020B0004020202020204" pitchFamily="34" charset="0"/>
              </a:rPr>
              <a:t>The Benefits of Omnichannel Communication – Connect with Customers Anywhere</a:t>
            </a:r>
          </a:p>
        </p:txBody>
      </p:sp>
      <p:sp>
        <p:nvSpPr>
          <p:cNvPr id="8" name="TextBox 27">
            <a:extLst>
              <a:ext uri="{FF2B5EF4-FFF2-40B4-BE49-F238E27FC236}">
                <a16:creationId xmlns:a16="http://schemas.microsoft.com/office/drawing/2014/main" id="{411A1FB9-B022-8267-2F9B-606D8F6D8B6D}"/>
              </a:ext>
            </a:extLst>
          </p:cNvPr>
          <p:cNvSpPr txBox="1"/>
          <p:nvPr/>
        </p:nvSpPr>
        <p:spPr>
          <a:xfrm>
            <a:off x="248802" y="4686007"/>
            <a:ext cx="3640036" cy="1591398"/>
          </a:xfrm>
          <a:prstGeom prst="rect">
            <a:avLst/>
          </a:prstGeom>
          <a:noFill/>
        </p:spPr>
        <p:txBody>
          <a:bodyPr wrap="square">
            <a:spAutoFit/>
          </a:bodyPr>
          <a:lstStyle/>
          <a:p>
            <a:pPr algn="l">
              <a:lnSpc>
                <a:spcPct val="150000"/>
              </a:lnSpc>
            </a:pPr>
            <a:r>
              <a:rPr lang="en-US" sz="1100" b="1" i="0" dirty="0">
                <a:solidFill>
                  <a:srgbClr val="242424"/>
                </a:solidFill>
                <a:effectLst/>
                <a:latin typeface="Aptos" panose="020B0004020202020204" pitchFamily="34" charset="0"/>
              </a:rPr>
              <a:t>Social Media</a:t>
            </a:r>
          </a:p>
          <a:p>
            <a:pPr algn="l">
              <a:lnSpc>
                <a:spcPct val="150000"/>
              </a:lnSpc>
            </a:pPr>
            <a:r>
              <a:rPr lang="en-US" sz="1100" b="0" i="0" dirty="0">
                <a:solidFill>
                  <a:srgbClr val="242424"/>
                </a:solidFill>
                <a:effectLst/>
                <a:latin typeface="Aptos" panose="020B0004020202020204" pitchFamily="34" charset="0"/>
              </a:rPr>
              <a:t>With </a:t>
            </a:r>
            <a:r>
              <a:rPr lang="en-US" sz="1100" b="0" i="0" dirty="0" err="1">
                <a:solidFill>
                  <a:srgbClr val="242424"/>
                </a:solidFill>
                <a:effectLst/>
                <a:latin typeface="Aptos" panose="020B0004020202020204" pitchFamily="34" charset="0"/>
              </a:rPr>
              <a:t>CySocial</a:t>
            </a:r>
            <a:r>
              <a:rPr lang="en-US" sz="1100" b="0" i="0" dirty="0">
                <a:solidFill>
                  <a:srgbClr val="242424"/>
                </a:solidFill>
                <a:effectLst/>
                <a:latin typeface="Aptos" panose="020B0004020202020204" pitchFamily="34" charset="0"/>
              </a:rPr>
              <a:t>, </a:t>
            </a:r>
            <a:r>
              <a:rPr lang="en-US" sz="1100" b="0" i="0" dirty="0" err="1">
                <a:solidFill>
                  <a:srgbClr val="242424"/>
                </a:solidFill>
                <a:effectLst/>
                <a:latin typeface="Aptos" panose="020B0004020202020204" pitchFamily="34" charset="0"/>
              </a:rPr>
              <a:t>Cytrack’s</a:t>
            </a:r>
            <a:r>
              <a:rPr lang="en-US" sz="1100" b="0" i="0" dirty="0">
                <a:solidFill>
                  <a:srgbClr val="242424"/>
                </a:solidFill>
                <a:effectLst/>
                <a:latin typeface="Aptos" panose="020B0004020202020204" pitchFamily="34" charset="0"/>
              </a:rPr>
              <a:t> social messaging server, your business gains the ability to communicate in real-time via WhatsApp and Facebook Messenger. Engage customers through rich media chat, making collaboration easy and efficient, no matter which social platform they prefer.</a:t>
            </a:r>
          </a:p>
        </p:txBody>
      </p:sp>
      <p:sp>
        <p:nvSpPr>
          <p:cNvPr id="9" name="TextBox 27">
            <a:extLst>
              <a:ext uri="{FF2B5EF4-FFF2-40B4-BE49-F238E27FC236}">
                <a16:creationId xmlns:a16="http://schemas.microsoft.com/office/drawing/2014/main" id="{B5C00B74-3D96-1B96-A520-78C2DB0518B0}"/>
              </a:ext>
            </a:extLst>
          </p:cNvPr>
          <p:cNvSpPr txBox="1"/>
          <p:nvPr/>
        </p:nvSpPr>
        <p:spPr>
          <a:xfrm>
            <a:off x="6315076" y="2228259"/>
            <a:ext cx="3800472" cy="2353145"/>
          </a:xfrm>
          <a:prstGeom prst="rect">
            <a:avLst/>
          </a:prstGeom>
          <a:noFill/>
        </p:spPr>
        <p:txBody>
          <a:bodyPr wrap="square">
            <a:spAutoFit/>
          </a:bodyPr>
          <a:lstStyle/>
          <a:p>
            <a:pPr algn="l">
              <a:lnSpc>
                <a:spcPct val="150000"/>
              </a:lnSpc>
            </a:pPr>
            <a:r>
              <a:rPr lang="en-US" sz="1100" b="1" i="0" dirty="0">
                <a:solidFill>
                  <a:srgbClr val="242424"/>
                </a:solidFill>
                <a:effectLst/>
                <a:latin typeface="Aptos" panose="020B0004020202020204" pitchFamily="34" charset="0"/>
              </a:rPr>
              <a:t>SMS</a:t>
            </a:r>
          </a:p>
          <a:p>
            <a:pPr algn="l">
              <a:lnSpc>
                <a:spcPct val="150000"/>
              </a:lnSpc>
            </a:pPr>
            <a:r>
              <a:rPr lang="en-US" sz="1100" b="0" i="0" dirty="0">
                <a:solidFill>
                  <a:srgbClr val="242424"/>
                </a:solidFill>
                <a:effectLst/>
                <a:latin typeface="Aptos" panose="020B0004020202020204" pitchFamily="34" charset="0"/>
              </a:rPr>
              <a:t>SMS is an increasingly vital communication tool for customer service. </a:t>
            </a:r>
            <a:r>
              <a:rPr lang="en-US" sz="1100" b="0" i="0" dirty="0" err="1">
                <a:solidFill>
                  <a:srgbClr val="242424"/>
                </a:solidFill>
                <a:effectLst/>
                <a:latin typeface="Aptos" panose="020B0004020202020204" pitchFamily="34" charset="0"/>
              </a:rPr>
              <a:t>CyCX</a:t>
            </a:r>
            <a:r>
              <a:rPr lang="en-US" sz="1100" b="0" i="0" dirty="0">
                <a:solidFill>
                  <a:srgbClr val="242424"/>
                </a:solidFill>
                <a:effectLst/>
                <a:latin typeface="Aptos" panose="020B0004020202020204" pitchFamily="34" charset="0"/>
              </a:rPr>
              <a:t> allows customers to connect through SMS in queue, request SMS Call-Me, or send Telemarketing SMS bulk-outs. </a:t>
            </a:r>
          </a:p>
          <a:p>
            <a:pPr algn="l">
              <a:lnSpc>
                <a:spcPct val="150000"/>
              </a:lnSpc>
            </a:pPr>
            <a:r>
              <a:rPr lang="en-US" sz="1100" b="0" i="0" dirty="0">
                <a:solidFill>
                  <a:srgbClr val="242424"/>
                </a:solidFill>
                <a:effectLst/>
                <a:latin typeface="Aptos" panose="020B0004020202020204" pitchFamily="34" charset="0"/>
              </a:rPr>
              <a:t>Administrators can receive system alerts via SMS, and agents can communicate with clients, partners, and team members directly through SMS, adding flexibility to your contact center.</a:t>
            </a:r>
          </a:p>
        </p:txBody>
      </p:sp>
      <p:sp>
        <p:nvSpPr>
          <p:cNvPr id="19" name="TextBox 27">
            <a:extLst>
              <a:ext uri="{FF2B5EF4-FFF2-40B4-BE49-F238E27FC236}">
                <a16:creationId xmlns:a16="http://schemas.microsoft.com/office/drawing/2014/main" id="{B33C176B-66C1-B86B-C3FD-0D29A14C01EF}"/>
              </a:ext>
            </a:extLst>
          </p:cNvPr>
          <p:cNvSpPr txBox="1"/>
          <p:nvPr/>
        </p:nvSpPr>
        <p:spPr>
          <a:xfrm>
            <a:off x="6315074" y="4686007"/>
            <a:ext cx="3800474" cy="1845313"/>
          </a:xfrm>
          <a:prstGeom prst="rect">
            <a:avLst/>
          </a:prstGeom>
          <a:noFill/>
        </p:spPr>
        <p:txBody>
          <a:bodyPr wrap="square">
            <a:spAutoFit/>
          </a:bodyPr>
          <a:lstStyle/>
          <a:p>
            <a:pPr algn="l">
              <a:lnSpc>
                <a:spcPct val="150000"/>
              </a:lnSpc>
            </a:pPr>
            <a:r>
              <a:rPr lang="en-US" sz="1100" b="1" i="0" dirty="0">
                <a:solidFill>
                  <a:srgbClr val="242424"/>
                </a:solidFill>
                <a:effectLst/>
                <a:latin typeface="Aptos" panose="020B0004020202020204" pitchFamily="34" charset="0"/>
              </a:rPr>
              <a:t>Web Call-Back</a:t>
            </a:r>
          </a:p>
          <a:p>
            <a:pPr algn="l">
              <a:lnSpc>
                <a:spcPct val="150000"/>
              </a:lnSpc>
            </a:pPr>
            <a:r>
              <a:rPr lang="en-US" sz="1100" b="0" i="0" dirty="0">
                <a:solidFill>
                  <a:srgbClr val="242424"/>
                </a:solidFill>
                <a:effectLst/>
                <a:latin typeface="Aptos" panose="020B0004020202020204" pitchFamily="34" charset="0"/>
              </a:rPr>
              <a:t>Harness the power of the web to engage with customers directly from your webpage. With Web Call-Back, customers can join a queue, and agents receive a pop-up showing the webpage the customer was viewing before they receive a telephone call-back, making interactions more personalized and efficient.</a:t>
            </a:r>
          </a:p>
        </p:txBody>
      </p:sp>
      <p:grpSp>
        <p:nvGrpSpPr>
          <p:cNvPr id="23" name="Grup 22">
            <a:extLst>
              <a:ext uri="{FF2B5EF4-FFF2-40B4-BE49-F238E27FC236}">
                <a16:creationId xmlns:a16="http://schemas.microsoft.com/office/drawing/2014/main" id="{7ADD6DD4-2311-72AA-68A6-7180DD38D070}"/>
              </a:ext>
            </a:extLst>
          </p:cNvPr>
          <p:cNvGrpSpPr/>
          <p:nvPr/>
        </p:nvGrpSpPr>
        <p:grpSpPr>
          <a:xfrm>
            <a:off x="4233567" y="4890325"/>
            <a:ext cx="1609725" cy="1472991"/>
            <a:chOff x="386864" y="4945421"/>
            <a:chExt cx="1609725" cy="1472991"/>
          </a:xfrm>
        </p:grpSpPr>
        <p:sp>
          <p:nvSpPr>
            <p:cNvPr id="24" name="Persegi Panjang: Sudut Lengkung 23">
              <a:extLst>
                <a:ext uri="{FF2B5EF4-FFF2-40B4-BE49-F238E27FC236}">
                  <a16:creationId xmlns:a16="http://schemas.microsoft.com/office/drawing/2014/main" id="{B0C0B5E8-D07B-E41F-B6D8-96980D1F6029}"/>
                </a:ext>
              </a:extLst>
            </p:cNvPr>
            <p:cNvSpPr/>
            <p:nvPr/>
          </p:nvSpPr>
          <p:spPr>
            <a:xfrm>
              <a:off x="386864" y="4945421"/>
              <a:ext cx="1609725" cy="1472991"/>
            </a:xfrm>
            <a:prstGeom prst="roundRect">
              <a:avLst>
                <a:gd name="adj" fmla="val 15191"/>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pic>
          <p:nvPicPr>
            <p:cNvPr id="25" name="Grafik 24">
              <a:extLst>
                <a:ext uri="{FF2B5EF4-FFF2-40B4-BE49-F238E27FC236}">
                  <a16:creationId xmlns:a16="http://schemas.microsoft.com/office/drawing/2014/main" id="{0B3E048C-A6E7-32A3-D03B-C1A61917A1F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52311" y="5126065"/>
              <a:ext cx="1089511" cy="1096726"/>
            </a:xfrm>
            <a:prstGeom prst="rect">
              <a:avLst/>
            </a:prstGeom>
          </p:spPr>
        </p:pic>
      </p:grpSp>
      <p:grpSp>
        <p:nvGrpSpPr>
          <p:cNvPr id="26" name="Grup 25">
            <a:extLst>
              <a:ext uri="{FF2B5EF4-FFF2-40B4-BE49-F238E27FC236}">
                <a16:creationId xmlns:a16="http://schemas.microsoft.com/office/drawing/2014/main" id="{49493756-25A3-C26F-A732-CA19F1DB837A}"/>
              </a:ext>
            </a:extLst>
          </p:cNvPr>
          <p:cNvGrpSpPr/>
          <p:nvPr/>
        </p:nvGrpSpPr>
        <p:grpSpPr>
          <a:xfrm>
            <a:off x="4240454" y="2580924"/>
            <a:ext cx="1609725" cy="1472991"/>
            <a:chOff x="4621454" y="2641149"/>
            <a:chExt cx="1609725" cy="1472991"/>
          </a:xfrm>
        </p:grpSpPr>
        <p:sp>
          <p:nvSpPr>
            <p:cNvPr id="27" name="Persegi Panjang: Sudut Lengkung 26">
              <a:extLst>
                <a:ext uri="{FF2B5EF4-FFF2-40B4-BE49-F238E27FC236}">
                  <a16:creationId xmlns:a16="http://schemas.microsoft.com/office/drawing/2014/main" id="{52E97A09-2887-6469-9147-57BFB4970268}"/>
                </a:ext>
              </a:extLst>
            </p:cNvPr>
            <p:cNvSpPr/>
            <p:nvPr/>
          </p:nvSpPr>
          <p:spPr>
            <a:xfrm>
              <a:off x="4621454" y="2641149"/>
              <a:ext cx="1609725" cy="1472991"/>
            </a:xfrm>
            <a:prstGeom prst="roundRect">
              <a:avLst>
                <a:gd name="adj" fmla="val 15191"/>
              </a:avLst>
            </a:prstGeom>
            <a:solidFill>
              <a:srgbClr val="319C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pic>
          <p:nvPicPr>
            <p:cNvPr id="28" name="Grafik 27">
              <a:extLst>
                <a:ext uri="{FF2B5EF4-FFF2-40B4-BE49-F238E27FC236}">
                  <a16:creationId xmlns:a16="http://schemas.microsoft.com/office/drawing/2014/main" id="{81205756-AB6E-D5CA-8C99-7CC5ADE866C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892491" y="2830241"/>
              <a:ext cx="1053878" cy="1060041"/>
            </a:xfrm>
            <a:prstGeom prst="rect">
              <a:avLst/>
            </a:prstGeom>
          </p:spPr>
        </p:pic>
      </p:grpSp>
      <p:grpSp>
        <p:nvGrpSpPr>
          <p:cNvPr id="29" name="Grup 28">
            <a:extLst>
              <a:ext uri="{FF2B5EF4-FFF2-40B4-BE49-F238E27FC236}">
                <a16:creationId xmlns:a16="http://schemas.microsoft.com/office/drawing/2014/main" id="{69696842-CD4B-23EC-B4B0-2DE2BCA172B2}"/>
              </a:ext>
            </a:extLst>
          </p:cNvPr>
          <p:cNvGrpSpPr/>
          <p:nvPr/>
        </p:nvGrpSpPr>
        <p:grpSpPr>
          <a:xfrm>
            <a:off x="10241203" y="2580924"/>
            <a:ext cx="1609725" cy="1472991"/>
            <a:chOff x="4621453" y="7451766"/>
            <a:chExt cx="1609725" cy="1472991"/>
          </a:xfrm>
        </p:grpSpPr>
        <p:sp>
          <p:nvSpPr>
            <p:cNvPr id="30" name="Persegi Panjang: Sudut Lengkung 29">
              <a:extLst>
                <a:ext uri="{FF2B5EF4-FFF2-40B4-BE49-F238E27FC236}">
                  <a16:creationId xmlns:a16="http://schemas.microsoft.com/office/drawing/2014/main" id="{6268049C-A662-EB85-2DBA-5945FF30C192}"/>
                </a:ext>
              </a:extLst>
            </p:cNvPr>
            <p:cNvSpPr/>
            <p:nvPr/>
          </p:nvSpPr>
          <p:spPr>
            <a:xfrm>
              <a:off x="4621453" y="7451766"/>
              <a:ext cx="1609725" cy="1472991"/>
            </a:xfrm>
            <a:prstGeom prst="roundRect">
              <a:avLst>
                <a:gd name="adj" fmla="val 15191"/>
              </a:avLst>
            </a:prstGeom>
            <a:solidFill>
              <a:srgbClr val="319C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pic>
          <p:nvPicPr>
            <p:cNvPr id="31" name="Grafik 30">
              <a:extLst>
                <a:ext uri="{FF2B5EF4-FFF2-40B4-BE49-F238E27FC236}">
                  <a16:creationId xmlns:a16="http://schemas.microsoft.com/office/drawing/2014/main" id="{37E6F176-D08A-335C-7635-9E5A1F45DF1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051382" y="7678880"/>
              <a:ext cx="815124" cy="1005115"/>
            </a:xfrm>
            <a:prstGeom prst="rect">
              <a:avLst/>
            </a:prstGeom>
          </p:spPr>
        </p:pic>
      </p:grpSp>
      <p:grpSp>
        <p:nvGrpSpPr>
          <p:cNvPr id="32" name="Grup 31">
            <a:extLst>
              <a:ext uri="{FF2B5EF4-FFF2-40B4-BE49-F238E27FC236}">
                <a16:creationId xmlns:a16="http://schemas.microsoft.com/office/drawing/2014/main" id="{E708B1FC-FC13-4550-AEEF-91B0A70823FD}"/>
              </a:ext>
            </a:extLst>
          </p:cNvPr>
          <p:cNvGrpSpPr/>
          <p:nvPr/>
        </p:nvGrpSpPr>
        <p:grpSpPr>
          <a:xfrm>
            <a:off x="10241202" y="4890325"/>
            <a:ext cx="1609725" cy="1472991"/>
            <a:chOff x="533400" y="1039949"/>
            <a:chExt cx="1609725" cy="1472991"/>
          </a:xfrm>
        </p:grpSpPr>
        <p:sp>
          <p:nvSpPr>
            <p:cNvPr id="33" name="Persegi Panjang: Sudut Lengkung 32">
              <a:extLst>
                <a:ext uri="{FF2B5EF4-FFF2-40B4-BE49-F238E27FC236}">
                  <a16:creationId xmlns:a16="http://schemas.microsoft.com/office/drawing/2014/main" id="{4FBA859A-73D1-731C-4A1E-8C75F394DB08}"/>
                </a:ext>
              </a:extLst>
            </p:cNvPr>
            <p:cNvSpPr/>
            <p:nvPr/>
          </p:nvSpPr>
          <p:spPr>
            <a:xfrm>
              <a:off x="533400" y="1039949"/>
              <a:ext cx="1609725" cy="1472991"/>
            </a:xfrm>
            <a:prstGeom prst="roundRect">
              <a:avLst>
                <a:gd name="adj" fmla="val 15191"/>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pic>
          <p:nvPicPr>
            <p:cNvPr id="34" name="Grafik 33">
              <a:extLst>
                <a:ext uri="{FF2B5EF4-FFF2-40B4-BE49-F238E27FC236}">
                  <a16:creationId xmlns:a16="http://schemas.microsoft.com/office/drawing/2014/main" id="{3A20BE0A-6C8D-9D82-575F-76321A4055B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72902" y="1337829"/>
              <a:ext cx="1021104" cy="923433"/>
            </a:xfrm>
            <a:prstGeom prst="rect">
              <a:avLst/>
            </a:prstGeom>
          </p:spPr>
        </p:pic>
      </p:grpSp>
    </p:spTree>
    <p:extLst>
      <p:ext uri="{BB962C8B-B14F-4D97-AF65-F5344CB8AC3E}">
        <p14:creationId xmlns:p14="http://schemas.microsoft.com/office/powerpoint/2010/main" val="19799892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3058847-AE88-E720-45EB-9E40C85FB6DD}"/>
              </a:ext>
            </a:extLst>
          </p:cNvPr>
          <p:cNvSpPr txBox="1"/>
          <p:nvPr/>
        </p:nvSpPr>
        <p:spPr>
          <a:xfrm>
            <a:off x="215403" y="132656"/>
            <a:ext cx="7880847" cy="4616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48ED1"/>
                </a:solidFill>
                <a:effectLst/>
                <a:uLnTx/>
                <a:uFillTx/>
                <a:latin typeface="Aptos" panose="020B0004020202020204" pitchFamily="34" charset="0"/>
                <a:cs typeface="Segoe UI Semibold"/>
              </a:rPr>
              <a:t>CyCX</a:t>
            </a:r>
            <a:r>
              <a:rPr kumimoji="0" lang="en-US" sz="2400" b="1" i="0" u="none" strike="noStrike" kern="1200" cap="none" spc="0" normalizeH="0" baseline="0" noProof="0" dirty="0">
                <a:ln>
                  <a:noFill/>
                </a:ln>
                <a:solidFill>
                  <a:srgbClr val="048ED1"/>
                </a:solidFill>
                <a:effectLst/>
                <a:uLnTx/>
                <a:uFillTx/>
                <a:latin typeface="Aptos" panose="020B0004020202020204" pitchFamily="34" charset="0"/>
                <a:cs typeface="Segoe UI Semibold"/>
              </a:rPr>
              <a:t> Contact Centre Omni Channel Collaboration</a:t>
            </a:r>
          </a:p>
        </p:txBody>
      </p:sp>
      <p:sp>
        <p:nvSpPr>
          <p:cNvPr id="5" name="TextBox 27">
            <a:extLst>
              <a:ext uri="{FF2B5EF4-FFF2-40B4-BE49-F238E27FC236}">
                <a16:creationId xmlns:a16="http://schemas.microsoft.com/office/drawing/2014/main" id="{38143A8D-92C4-A622-12D7-B0158B148653}"/>
              </a:ext>
            </a:extLst>
          </p:cNvPr>
          <p:cNvSpPr txBox="1"/>
          <p:nvPr/>
        </p:nvSpPr>
        <p:spPr>
          <a:xfrm>
            <a:off x="245627" y="1586822"/>
            <a:ext cx="10927198" cy="575735"/>
          </a:xfrm>
          <a:prstGeom prst="rect">
            <a:avLst/>
          </a:prstGeom>
          <a:noFill/>
        </p:spPr>
        <p:txBody>
          <a:bodyPr wrap="square">
            <a:spAutoFit/>
          </a:bodyPr>
          <a:lstStyle/>
          <a:p>
            <a:pPr algn="l">
              <a:lnSpc>
                <a:spcPct val="150000"/>
              </a:lnSpc>
            </a:pPr>
            <a:r>
              <a:rPr lang="en-US" sz="1100" b="0" i="0" dirty="0">
                <a:solidFill>
                  <a:srgbClr val="242424"/>
                </a:solidFill>
                <a:effectLst/>
                <a:latin typeface="Aptos" panose="020B0004020202020204" pitchFamily="34" charset="0"/>
              </a:rPr>
              <a:t>In today’s fast-paced, connected world, your customers expect seamless communication across multiple platforms. With </a:t>
            </a:r>
            <a:r>
              <a:rPr lang="en-US" sz="1100" b="0" i="0" dirty="0" err="1">
                <a:solidFill>
                  <a:srgbClr val="242424"/>
                </a:solidFill>
                <a:effectLst/>
                <a:latin typeface="Aptos" panose="020B0004020202020204" pitchFamily="34" charset="0"/>
              </a:rPr>
              <a:t>CyCX’s</a:t>
            </a:r>
            <a:r>
              <a:rPr lang="en-US" sz="1100" b="0" i="0" dirty="0">
                <a:solidFill>
                  <a:srgbClr val="242424"/>
                </a:solidFill>
                <a:effectLst/>
                <a:latin typeface="Aptos" panose="020B0004020202020204" pitchFamily="34" charset="0"/>
              </a:rPr>
              <a:t> omnichannel contact center, you can engage with your customers wherever they are, creating a unified experience that builds trust and satisfaction.</a:t>
            </a:r>
          </a:p>
        </p:txBody>
      </p:sp>
      <p:sp>
        <p:nvSpPr>
          <p:cNvPr id="7" name="Kotak Teks 6">
            <a:extLst>
              <a:ext uri="{FF2B5EF4-FFF2-40B4-BE49-F238E27FC236}">
                <a16:creationId xmlns:a16="http://schemas.microsoft.com/office/drawing/2014/main" id="{F4D0BE0A-5062-1B19-5430-68B979ACADCF}"/>
              </a:ext>
            </a:extLst>
          </p:cNvPr>
          <p:cNvSpPr txBox="1"/>
          <p:nvPr/>
        </p:nvSpPr>
        <p:spPr>
          <a:xfrm>
            <a:off x="215403" y="865556"/>
            <a:ext cx="6403320" cy="584775"/>
          </a:xfrm>
          <a:prstGeom prst="rect">
            <a:avLst/>
          </a:prstGeom>
          <a:noFill/>
        </p:spPr>
        <p:txBody>
          <a:bodyPr wrap="square" rtlCol="0">
            <a:spAutoFit/>
          </a:bodyPr>
          <a:lstStyle/>
          <a:p>
            <a:r>
              <a:rPr lang="en-US" sz="1600" b="1" dirty="0">
                <a:solidFill>
                  <a:srgbClr val="000000"/>
                </a:solidFill>
                <a:effectLst/>
                <a:latin typeface="Aptos" panose="020B0004020202020204" pitchFamily="34" charset="0"/>
              </a:rPr>
              <a:t>The Benefits of Omnichannel Communication – Connect with Customers Anywhere</a:t>
            </a:r>
          </a:p>
        </p:txBody>
      </p:sp>
      <p:sp>
        <p:nvSpPr>
          <p:cNvPr id="2" name="TextBox 27">
            <a:extLst>
              <a:ext uri="{FF2B5EF4-FFF2-40B4-BE49-F238E27FC236}">
                <a16:creationId xmlns:a16="http://schemas.microsoft.com/office/drawing/2014/main" id="{94E2EB36-897E-095A-6428-5320EEFB8F61}"/>
              </a:ext>
            </a:extLst>
          </p:cNvPr>
          <p:cNvSpPr txBox="1"/>
          <p:nvPr/>
        </p:nvSpPr>
        <p:spPr>
          <a:xfrm>
            <a:off x="245627" y="2781801"/>
            <a:ext cx="3975011" cy="1529842"/>
          </a:xfrm>
          <a:prstGeom prst="rect">
            <a:avLst/>
          </a:prstGeom>
          <a:noFill/>
        </p:spPr>
        <p:txBody>
          <a:bodyPr wrap="square">
            <a:spAutoFit/>
          </a:bodyPr>
          <a:lstStyle/>
          <a:p>
            <a:pPr algn="l">
              <a:lnSpc>
                <a:spcPts val="1500"/>
              </a:lnSpc>
            </a:pPr>
            <a:r>
              <a:rPr lang="en-US" sz="1100" b="1" i="0" dirty="0">
                <a:solidFill>
                  <a:srgbClr val="242424"/>
                </a:solidFill>
                <a:effectLst/>
                <a:latin typeface="Aptos" panose="020B0004020202020204" pitchFamily="34" charset="0"/>
              </a:rPr>
              <a:t>Telemarketing &amp; Outbound</a:t>
            </a:r>
          </a:p>
          <a:p>
            <a:pPr algn="l">
              <a:lnSpc>
                <a:spcPct val="150000"/>
              </a:lnSpc>
            </a:pPr>
            <a:r>
              <a:rPr lang="en-US" sz="1100" b="0" i="0" dirty="0">
                <a:solidFill>
                  <a:srgbClr val="242424"/>
                </a:solidFill>
                <a:effectLst/>
                <a:latin typeface="Aptos" panose="020B0004020202020204" pitchFamily="34" charset="0"/>
              </a:rPr>
              <a:t>Go beyond traditional telemarketing by using </a:t>
            </a:r>
            <a:r>
              <a:rPr lang="en-US" sz="1100" b="0" i="0" dirty="0" err="1">
                <a:solidFill>
                  <a:srgbClr val="242424"/>
                </a:solidFill>
                <a:effectLst/>
                <a:latin typeface="Aptos" panose="020B0004020202020204" pitchFamily="34" charset="0"/>
              </a:rPr>
              <a:t>CyCall</a:t>
            </a:r>
            <a:r>
              <a:rPr lang="en-US" sz="1100" b="0" i="0" dirty="0">
                <a:solidFill>
                  <a:srgbClr val="242424"/>
                </a:solidFill>
                <a:effectLst/>
                <a:latin typeface="Aptos" panose="020B0004020202020204" pitchFamily="34" charset="0"/>
              </a:rPr>
              <a:t>, </a:t>
            </a:r>
            <a:r>
              <a:rPr lang="en-US" sz="1100" b="0" i="0" dirty="0" err="1">
                <a:solidFill>
                  <a:srgbClr val="242424"/>
                </a:solidFill>
                <a:effectLst/>
                <a:latin typeface="Aptos" panose="020B0004020202020204" pitchFamily="34" charset="0"/>
              </a:rPr>
              <a:t>CyCX’s</a:t>
            </a:r>
            <a:r>
              <a:rPr lang="en-US" sz="1100" b="0" i="0" dirty="0">
                <a:solidFill>
                  <a:srgbClr val="242424"/>
                </a:solidFill>
                <a:effectLst/>
                <a:latin typeface="Aptos" panose="020B0004020202020204" pitchFamily="34" charset="0"/>
              </a:rPr>
              <a:t> omnichannel outbound and telemarketing contact center. By proactively creating opportunities, your agents can engage more customers and prospects, helping your business build lasting relationships.</a:t>
            </a:r>
          </a:p>
        </p:txBody>
      </p:sp>
      <p:sp>
        <p:nvSpPr>
          <p:cNvPr id="3" name="TextBox 27">
            <a:extLst>
              <a:ext uri="{FF2B5EF4-FFF2-40B4-BE49-F238E27FC236}">
                <a16:creationId xmlns:a16="http://schemas.microsoft.com/office/drawing/2014/main" id="{63F96BB6-E69D-33A0-A163-6301B5EDF72F}"/>
              </a:ext>
            </a:extLst>
          </p:cNvPr>
          <p:cNvSpPr txBox="1"/>
          <p:nvPr/>
        </p:nvSpPr>
        <p:spPr>
          <a:xfrm>
            <a:off x="6266557" y="2781801"/>
            <a:ext cx="3689836" cy="1529842"/>
          </a:xfrm>
          <a:prstGeom prst="rect">
            <a:avLst/>
          </a:prstGeom>
          <a:noFill/>
        </p:spPr>
        <p:txBody>
          <a:bodyPr wrap="square">
            <a:spAutoFit/>
          </a:bodyPr>
          <a:lstStyle/>
          <a:p>
            <a:pPr algn="l">
              <a:lnSpc>
                <a:spcPts val="1500"/>
              </a:lnSpc>
            </a:pPr>
            <a:r>
              <a:rPr lang="en-US" sz="1100" b="1" i="0" dirty="0">
                <a:solidFill>
                  <a:srgbClr val="242424"/>
                </a:solidFill>
                <a:effectLst/>
                <a:latin typeface="Aptos" panose="020B0004020202020204" pitchFamily="34" charset="0"/>
              </a:rPr>
              <a:t>Self-Service &amp; IVR</a:t>
            </a:r>
          </a:p>
          <a:p>
            <a:pPr algn="l">
              <a:lnSpc>
                <a:spcPct val="150000"/>
              </a:lnSpc>
            </a:pPr>
            <a:r>
              <a:rPr lang="en-US" sz="1100" b="0" i="0" dirty="0" err="1">
                <a:solidFill>
                  <a:srgbClr val="242424"/>
                </a:solidFill>
                <a:effectLst/>
                <a:latin typeface="Aptos" panose="020B0004020202020204" pitchFamily="34" charset="0"/>
              </a:rPr>
              <a:t>CyLive</a:t>
            </a:r>
            <a:r>
              <a:rPr lang="en-US" sz="1100" b="0" i="0" dirty="0">
                <a:solidFill>
                  <a:srgbClr val="242424"/>
                </a:solidFill>
                <a:effectLst/>
                <a:latin typeface="Aptos" panose="020B0004020202020204" pitchFamily="34" charset="0"/>
              </a:rPr>
              <a:t> Intelligent IVR allows you to offer personalized, efficient service—without human interaction. This feature includes a user-configurable interface with a flow-chart design tool, allowing your business to create and manage sophisticated, self-service IVR solutions easily.</a:t>
            </a:r>
          </a:p>
        </p:txBody>
      </p:sp>
      <p:sp>
        <p:nvSpPr>
          <p:cNvPr id="10" name="TextBox 27">
            <a:extLst>
              <a:ext uri="{FF2B5EF4-FFF2-40B4-BE49-F238E27FC236}">
                <a16:creationId xmlns:a16="http://schemas.microsoft.com/office/drawing/2014/main" id="{76AEDD95-D969-66E8-5757-3AB33E32F2ED}"/>
              </a:ext>
            </a:extLst>
          </p:cNvPr>
          <p:cNvSpPr txBox="1"/>
          <p:nvPr/>
        </p:nvSpPr>
        <p:spPr>
          <a:xfrm>
            <a:off x="245627" y="4675103"/>
            <a:ext cx="3689835" cy="1773499"/>
          </a:xfrm>
          <a:prstGeom prst="rect">
            <a:avLst/>
          </a:prstGeom>
          <a:noFill/>
        </p:spPr>
        <p:txBody>
          <a:bodyPr wrap="square">
            <a:spAutoFit/>
          </a:bodyPr>
          <a:lstStyle/>
          <a:p>
            <a:pPr algn="l">
              <a:lnSpc>
                <a:spcPts val="1700"/>
              </a:lnSpc>
            </a:pPr>
            <a:r>
              <a:rPr lang="en-US" sz="1100" b="1" i="0" dirty="0">
                <a:solidFill>
                  <a:srgbClr val="242424"/>
                </a:solidFill>
                <a:effectLst/>
                <a:latin typeface="Aptos" panose="020B0004020202020204" pitchFamily="34" charset="0"/>
              </a:rPr>
              <a:t>AI-Enhanced Communication – The Future of Customer Engagement</a:t>
            </a:r>
          </a:p>
          <a:p>
            <a:pPr algn="l">
              <a:lnSpc>
                <a:spcPct val="150000"/>
              </a:lnSpc>
            </a:pPr>
            <a:r>
              <a:rPr lang="en-US" sz="1100" b="0" i="0" dirty="0">
                <a:solidFill>
                  <a:srgbClr val="242424"/>
                </a:solidFill>
                <a:effectLst/>
                <a:latin typeface="Aptos" panose="020B0004020202020204" pitchFamily="34" charset="0"/>
              </a:rPr>
              <a:t>As customer expectations grow, AI is the key to delivering faster, smarter, and more personalized service. </a:t>
            </a:r>
          </a:p>
          <a:p>
            <a:pPr algn="l">
              <a:lnSpc>
                <a:spcPct val="150000"/>
              </a:lnSpc>
            </a:pPr>
            <a:r>
              <a:rPr lang="en-US" sz="1100" b="0" i="0" dirty="0">
                <a:solidFill>
                  <a:srgbClr val="242424"/>
                </a:solidFill>
                <a:effectLst/>
                <a:latin typeface="Aptos" panose="020B0004020202020204" pitchFamily="34" charset="0"/>
              </a:rPr>
              <a:t>With </a:t>
            </a:r>
            <a:r>
              <a:rPr lang="en-US" sz="1100" b="0" i="0" dirty="0" err="1">
                <a:solidFill>
                  <a:srgbClr val="242424"/>
                </a:solidFill>
                <a:effectLst/>
                <a:latin typeface="Aptos" panose="020B0004020202020204" pitchFamily="34" charset="0"/>
              </a:rPr>
              <a:t>CyCX</a:t>
            </a:r>
            <a:r>
              <a:rPr lang="en-US" sz="1100" b="0" i="0" dirty="0">
                <a:solidFill>
                  <a:srgbClr val="242424"/>
                </a:solidFill>
                <a:effectLst/>
                <a:latin typeface="Aptos" panose="020B0004020202020204" pitchFamily="34" charset="0"/>
              </a:rPr>
              <a:t> AI, add an AI-powered channel to your contact center that elevates customer interactions across all platforms.</a:t>
            </a:r>
          </a:p>
        </p:txBody>
      </p:sp>
      <p:grpSp>
        <p:nvGrpSpPr>
          <p:cNvPr id="14" name="Grup 13">
            <a:extLst>
              <a:ext uri="{FF2B5EF4-FFF2-40B4-BE49-F238E27FC236}">
                <a16:creationId xmlns:a16="http://schemas.microsoft.com/office/drawing/2014/main" id="{DF9BDEB7-53A2-737D-56D8-E7E47FEF7C79}"/>
              </a:ext>
            </a:extLst>
          </p:cNvPr>
          <p:cNvGrpSpPr/>
          <p:nvPr/>
        </p:nvGrpSpPr>
        <p:grpSpPr>
          <a:xfrm>
            <a:off x="4315719" y="2738744"/>
            <a:ext cx="1609725" cy="1472991"/>
            <a:chOff x="4533900" y="3165248"/>
            <a:chExt cx="1609725" cy="1472991"/>
          </a:xfrm>
        </p:grpSpPr>
        <p:sp>
          <p:nvSpPr>
            <p:cNvPr id="15" name="Persegi Panjang: Sudut Lengkung 14">
              <a:extLst>
                <a:ext uri="{FF2B5EF4-FFF2-40B4-BE49-F238E27FC236}">
                  <a16:creationId xmlns:a16="http://schemas.microsoft.com/office/drawing/2014/main" id="{40735A6F-1089-69BB-4295-1345F5C997BC}"/>
                </a:ext>
              </a:extLst>
            </p:cNvPr>
            <p:cNvSpPr/>
            <p:nvPr/>
          </p:nvSpPr>
          <p:spPr>
            <a:xfrm>
              <a:off x="4533900" y="3165248"/>
              <a:ext cx="1609725" cy="1472991"/>
            </a:xfrm>
            <a:prstGeom prst="roundRect">
              <a:avLst>
                <a:gd name="adj" fmla="val 15191"/>
              </a:avLst>
            </a:prstGeom>
            <a:solidFill>
              <a:srgbClr val="319C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pic>
          <p:nvPicPr>
            <p:cNvPr id="16" name="Grafik 15">
              <a:extLst>
                <a:ext uri="{FF2B5EF4-FFF2-40B4-BE49-F238E27FC236}">
                  <a16:creationId xmlns:a16="http://schemas.microsoft.com/office/drawing/2014/main" id="{B2B3F8C8-6825-B273-F072-E61045BEBAC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804263" y="3377615"/>
              <a:ext cx="1080722" cy="1080722"/>
            </a:xfrm>
            <a:prstGeom prst="rect">
              <a:avLst/>
            </a:prstGeom>
          </p:spPr>
        </p:pic>
      </p:grpSp>
      <p:grpSp>
        <p:nvGrpSpPr>
          <p:cNvPr id="17" name="Grup 16">
            <a:extLst>
              <a:ext uri="{FF2B5EF4-FFF2-40B4-BE49-F238E27FC236}">
                <a16:creationId xmlns:a16="http://schemas.microsoft.com/office/drawing/2014/main" id="{1DB46A37-29B3-0FF2-A253-5B9E73353F86}"/>
              </a:ext>
            </a:extLst>
          </p:cNvPr>
          <p:cNvGrpSpPr/>
          <p:nvPr/>
        </p:nvGrpSpPr>
        <p:grpSpPr>
          <a:xfrm>
            <a:off x="10148407" y="2738744"/>
            <a:ext cx="1609725" cy="1472991"/>
            <a:chOff x="533399" y="5328802"/>
            <a:chExt cx="1609725" cy="1472991"/>
          </a:xfrm>
        </p:grpSpPr>
        <p:sp>
          <p:nvSpPr>
            <p:cNvPr id="18" name="Persegi Panjang: Sudut Lengkung 17">
              <a:extLst>
                <a:ext uri="{FF2B5EF4-FFF2-40B4-BE49-F238E27FC236}">
                  <a16:creationId xmlns:a16="http://schemas.microsoft.com/office/drawing/2014/main" id="{5DC3C51E-AB85-4AB8-E833-D0F18D09AE61}"/>
                </a:ext>
              </a:extLst>
            </p:cNvPr>
            <p:cNvSpPr/>
            <p:nvPr/>
          </p:nvSpPr>
          <p:spPr>
            <a:xfrm>
              <a:off x="533399" y="5328802"/>
              <a:ext cx="1609725" cy="1472991"/>
            </a:xfrm>
            <a:prstGeom prst="roundRect">
              <a:avLst>
                <a:gd name="adj" fmla="val 15191"/>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pic>
          <p:nvPicPr>
            <p:cNvPr id="20" name="Grafik 19">
              <a:extLst>
                <a:ext uri="{FF2B5EF4-FFF2-40B4-BE49-F238E27FC236}">
                  <a16:creationId xmlns:a16="http://schemas.microsoft.com/office/drawing/2014/main" id="{F5E56507-7E98-F6E5-8F8B-C42622FE0BD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72902" y="5548189"/>
              <a:ext cx="830235" cy="1054960"/>
            </a:xfrm>
            <a:prstGeom prst="rect">
              <a:avLst/>
            </a:prstGeom>
          </p:spPr>
        </p:pic>
      </p:grpSp>
      <p:grpSp>
        <p:nvGrpSpPr>
          <p:cNvPr id="21" name="Grup 20">
            <a:extLst>
              <a:ext uri="{FF2B5EF4-FFF2-40B4-BE49-F238E27FC236}">
                <a16:creationId xmlns:a16="http://schemas.microsoft.com/office/drawing/2014/main" id="{42F74759-E0F3-06F5-E06D-A064597B94A0}"/>
              </a:ext>
            </a:extLst>
          </p:cNvPr>
          <p:cNvGrpSpPr/>
          <p:nvPr/>
        </p:nvGrpSpPr>
        <p:grpSpPr>
          <a:xfrm>
            <a:off x="4315718" y="4816276"/>
            <a:ext cx="1609725" cy="1472991"/>
            <a:chOff x="4533899" y="7566630"/>
            <a:chExt cx="1609725" cy="1472991"/>
          </a:xfrm>
        </p:grpSpPr>
        <p:sp>
          <p:nvSpPr>
            <p:cNvPr id="22" name="Persegi Panjang: Sudut Lengkung 21">
              <a:extLst>
                <a:ext uri="{FF2B5EF4-FFF2-40B4-BE49-F238E27FC236}">
                  <a16:creationId xmlns:a16="http://schemas.microsoft.com/office/drawing/2014/main" id="{AECA58F8-9186-760E-BB74-B3BFBCEFEE5D}"/>
                </a:ext>
              </a:extLst>
            </p:cNvPr>
            <p:cNvSpPr/>
            <p:nvPr/>
          </p:nvSpPr>
          <p:spPr>
            <a:xfrm>
              <a:off x="4533899" y="7566630"/>
              <a:ext cx="1609725" cy="1472991"/>
            </a:xfrm>
            <a:prstGeom prst="roundRect">
              <a:avLst>
                <a:gd name="adj" fmla="val 15191"/>
              </a:avLst>
            </a:prstGeom>
            <a:solidFill>
              <a:srgbClr val="319C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pic>
          <p:nvPicPr>
            <p:cNvPr id="35" name="Grafik 34">
              <a:extLst>
                <a:ext uri="{FF2B5EF4-FFF2-40B4-BE49-F238E27FC236}">
                  <a16:creationId xmlns:a16="http://schemas.microsoft.com/office/drawing/2014/main" id="{009409C7-ACF5-FF7C-A383-E709A5E5A82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869655" y="7851495"/>
              <a:ext cx="938212" cy="938212"/>
            </a:xfrm>
            <a:prstGeom prst="rect">
              <a:avLst/>
            </a:prstGeom>
          </p:spPr>
        </p:pic>
      </p:grpSp>
    </p:spTree>
    <p:extLst>
      <p:ext uri="{BB962C8B-B14F-4D97-AF65-F5344CB8AC3E}">
        <p14:creationId xmlns:p14="http://schemas.microsoft.com/office/powerpoint/2010/main" val="2264611355"/>
      </p:ext>
    </p:extLst>
  </p:cSld>
  <p:clrMapOvr>
    <a:masterClrMapping/>
  </p:clrMapOvr>
</p:sld>
</file>

<file path=ppt/theme/theme1.xml><?xml version="1.0" encoding="utf-8"?>
<a:theme xmlns:a="http://schemas.openxmlformats.org/drawingml/2006/main" name="Tema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ema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6B47E5AF3B2AC4DA035ADB12644C849" ma:contentTypeVersion="17" ma:contentTypeDescription="Create a new document." ma:contentTypeScope="" ma:versionID="7af62f904285876d94861e01e770c93a">
  <xsd:schema xmlns:xsd="http://www.w3.org/2001/XMLSchema" xmlns:xs="http://www.w3.org/2001/XMLSchema" xmlns:p="http://schemas.microsoft.com/office/2006/metadata/properties" xmlns:ns2="329ac5fb-b5e5-4f65-bfc7-c47cb90950a2" xmlns:ns3="b46c86c1-f684-4af0-bad4-e30471f52c48" xmlns:ns4="4f7f351a-6346-4127-9509-8c802fe24478" targetNamespace="http://schemas.microsoft.com/office/2006/metadata/properties" ma:root="true" ma:fieldsID="4344e9c9c32e12965c1d3cac772aefbe" ns2:_="" ns3:_="" ns4:_="">
    <xsd:import namespace="329ac5fb-b5e5-4f65-bfc7-c47cb90950a2"/>
    <xsd:import namespace="b46c86c1-f684-4af0-bad4-e30471f52c48"/>
    <xsd:import namespace="4f7f351a-6346-4127-9509-8c802fe24478"/>
    <xsd:element name="properties">
      <xsd:complexType>
        <xsd:sequence>
          <xsd:element name="documentManagement">
            <xsd:complexType>
              <xsd:all>
                <xsd:element ref="ns2:MediaServiceMetadata" minOccurs="0"/>
                <xsd:element ref="ns2:MediaServiceFastMetadata" minOccurs="0"/>
                <xsd:element ref="ns2:MediaServiceDateTaken" minOccurs="0"/>
                <xsd:element ref="ns3:SharedWithUsers" minOccurs="0"/>
                <xsd:element ref="ns3:SharedWithDetail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lcf76f155ced4ddcb4097134ff3c332f" minOccurs="0"/>
                <xsd:element ref="ns4:TaxCatchAll"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29ac5fb-b5e5-4f65-bfc7-c47cb90950a2"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description="" ma:hidden="true" ma:internalName="MediaServiceDateTake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18" nillable="true" ma:displayName="Length (seconds)"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12a0ef61-ef7d-48da-a9ae-b1b79d9d4d3d" ma:termSetId="09814cd3-568e-fe90-9814-8d621ff8fb84" ma:anchorId="fba54fb3-c3e1-fe81-a776-ca4b69148c4d" ma:open="true" ma:isKeyword="false">
      <xsd:complexType>
        <xsd:sequence>
          <xsd:element ref="pc:Terms" minOccurs="0" maxOccurs="1"/>
        </xsd:sequence>
      </xsd:complex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46c86c1-f684-4af0-bad4-e30471f52c48"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f7f351a-6346-4127-9509-8c802fe24478"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24cec021-d410-43a0-9603-d9565b4b0ef3}" ma:internalName="TaxCatchAll" ma:showField="CatchAllData" ma:web="4f7f351a-6346-4127-9509-8c802fe2447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4f7f351a-6346-4127-9509-8c802fe24478" xsi:nil="true"/>
    <lcf76f155ced4ddcb4097134ff3c332f xmlns="329ac5fb-b5e5-4f65-bfc7-c47cb90950a2">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17A84FF8-89B5-4A15-8594-63453739B47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29ac5fb-b5e5-4f65-bfc7-c47cb90950a2"/>
    <ds:schemaRef ds:uri="b46c86c1-f684-4af0-bad4-e30471f52c48"/>
    <ds:schemaRef ds:uri="4f7f351a-6346-4127-9509-8c802fe2447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62B84F4-4BD9-4F43-96FE-E60DE6D70806}">
  <ds:schemaRefs>
    <ds:schemaRef ds:uri="http://schemas.microsoft.com/sharepoint/v3/contenttype/forms"/>
  </ds:schemaRefs>
</ds:datastoreItem>
</file>

<file path=customXml/itemProps3.xml><?xml version="1.0" encoding="utf-8"?>
<ds:datastoreItem xmlns:ds="http://schemas.openxmlformats.org/officeDocument/2006/customXml" ds:itemID="{4259E7EF-FE6E-4034-93D5-DEE32B4729C6}">
  <ds:schemaRefs>
    <ds:schemaRef ds:uri="http://schemas.microsoft.com/office/2006/metadata/properties"/>
    <ds:schemaRef ds:uri="http://schemas.microsoft.com/office/infopath/2007/PartnerControls"/>
    <ds:schemaRef ds:uri="4f7f351a-6346-4127-9509-8c802fe24478"/>
    <ds:schemaRef ds:uri="329ac5fb-b5e5-4f65-bfc7-c47cb90950a2"/>
  </ds:schemaRefs>
</ds:datastoreItem>
</file>

<file path=docProps/app.xml><?xml version="1.0" encoding="utf-8"?>
<Properties xmlns="http://schemas.openxmlformats.org/officeDocument/2006/extended-properties" xmlns:vt="http://schemas.openxmlformats.org/officeDocument/2006/docPropsVTypes">
  <TotalTime>204</TotalTime>
  <Words>4313</Words>
  <Application>Microsoft Office PowerPoint</Application>
  <PresentationFormat>Widescreen</PresentationFormat>
  <Paragraphs>253</Paragraphs>
  <Slides>20</Slides>
  <Notes>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20</vt:i4>
      </vt:variant>
    </vt:vector>
  </HeadingPairs>
  <TitlesOfParts>
    <vt:vector size="29" baseType="lpstr">
      <vt:lpstr>Aptos</vt:lpstr>
      <vt:lpstr>Aptos </vt:lpstr>
      <vt:lpstr>Aptos Bold</vt:lpstr>
      <vt:lpstr>Aptos Display</vt:lpstr>
      <vt:lpstr>Aptos SemiBold</vt:lpstr>
      <vt:lpstr>Arial</vt:lpstr>
      <vt:lpstr>Calibri</vt:lpstr>
      <vt:lpstr>Open Sans</vt:lpstr>
      <vt:lpstr>Tema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Adhika Wimalasatya</dc:creator>
  <cp:lastModifiedBy>Nick Milan</cp:lastModifiedBy>
  <cp:revision>29</cp:revision>
  <dcterms:created xsi:type="dcterms:W3CDTF">2024-09-29T22:48:07Z</dcterms:created>
  <dcterms:modified xsi:type="dcterms:W3CDTF">2024-10-07T01:47:23Z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0x01010046B47E5AF3B2AC4DA035ADB12644C849</vt:lpwstr>
  </property>
  <property fmtid="{D5CDD505-2E9C-101B-9397-08002B2CF9AE}" pid="3" name="MediaServiceImageTags">
    <vt:lpwstr/>
  </property>
</Properties>
</file>